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1.jpeg" ContentType="image/jpeg"/>
  <Override PartName="/ppt/media/image9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F78F247-CE68-4FBA-86CA-B3957F2C6B77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4EB3D6D-5E6C-497A-BD72-2002EA22B60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5638D61B-4663-4D80-B5EC-43093CB9C541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D8CDDAE-2837-46EB-B54C-06CB3CA8FBBB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D6C4646-776A-4F30-8FD9-01779FA374CF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3365956-E3CA-429C-8058-0260285A565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A4DF519-E433-4B22-AC86-407E8FC7D4F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5E95567-A902-4B50-A9DE-326AB1FE5D1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723C2A6-D458-4426-94A8-D5DC0A82F98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CCDDC18-1FCC-46D3-A221-31CF4062DCBE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70693B14-EBFD-4B09-8226-C574EA903FE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374290F-0A0A-4E34-8CE9-66374EA350DF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8C8CDE9-5644-4A18-B827-6BBB67A9A1D8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74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FF9AA01-F026-4798-A2AC-C1B20189B0C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70CAFA33-49A1-4D35-A4B8-2AF47D30422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4128747-6020-4ADF-9D05-22B73D91D7A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circle">
            <a:fillToRect l="50000" t="10000" r="50000" b="9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5105520"/>
            <a:ext cx="9142560" cy="17510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0"/>
            <a:ext cx="9142560" cy="51040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9142560" cy="228456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0" y="1600200"/>
            <a:ext cx="9142560" cy="510408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9142560" cy="2989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9142560" cy="38653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9142560" cy="228456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0" y="1600200"/>
            <a:ext cx="9142560" cy="510408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circle">
            <a:fillToRect l="50000" t="10000" r="50000" b="9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5105520"/>
            <a:ext cx="9142560" cy="17510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0" y="0"/>
            <a:ext cx="9142560" cy="51040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0" y="3768480"/>
            <a:ext cx="9142560" cy="228456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4"/>
          <p:cNvSpPr/>
          <p:nvPr/>
        </p:nvSpPr>
        <p:spPr>
          <a:xfrm>
            <a:off x="0" y="1600200"/>
            <a:ext cx="9142560" cy="510408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99240" y="3643560"/>
            <a:ext cx="8640720" cy="283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760"/>
              </a:spcBef>
              <a:spcAft>
                <a:spcPts val="300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212745"/>
                </a:solidFill>
                <a:latin typeface="OpenGost Type B TT"/>
                <a:ea typeface="DejaVu Sans"/>
              </a:rPr>
              <a:t>Докладчик: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212745"/>
                </a:solidFill>
                <a:latin typeface="OpenGost Type B TT"/>
                <a:ea typeface="Mangal"/>
              </a:rPr>
              <a:t>Зам.директора по правовым вопросам ООО «Проспект Консалтинг»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760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212745"/>
                </a:solidFill>
                <a:latin typeface="OpenGost Type B TT"/>
                <a:ea typeface="Mangal"/>
              </a:rPr>
              <a:t>Член наблюдательного совета СРО Союз «Кадастровые инженеры»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760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212745"/>
                </a:solidFill>
                <a:latin typeface="OpenGost Type B TT"/>
                <a:ea typeface="Mangal"/>
              </a:rPr>
              <a:t>Член апелляционной комиссии Росреестра в Самарской области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760"/>
              </a:spcBef>
              <a:spcAft>
                <a:spcPts val="300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212745"/>
                </a:solidFill>
                <a:latin typeface="OpenGost Type B TT"/>
                <a:ea typeface="Mangal"/>
              </a:rPr>
              <a:t>Пряников Анатолий Олегович</a:t>
            </a:r>
            <a:br/>
            <a:endParaRPr b="0" lang="ru-RU" sz="18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574920" y="1845000"/>
            <a:ext cx="7725240" cy="1798920"/>
          </a:xfrm>
          <a:prstGeom prst="rect">
            <a:avLst/>
          </a:prstGeom>
          <a:noFill/>
          <a:ln>
            <a:noFill/>
          </a:ln>
          <a:effectLst>
            <a:outerShdw dir="2700000" dist="37674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19000"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dd0055"/>
                </a:solidFill>
                <a:latin typeface="OpenGost Type B TT"/>
                <a:ea typeface="Mangal"/>
              </a:rPr>
              <a:t>Обзор проекта федерального закона № 962484-7 «О внесении изменений ...» через призму соблюдения баланса частных и публичных интересов</a:t>
            </a:r>
            <a:endParaRPr b="0" lang="ru-RU" sz="4000" spc="-1" strike="noStrike">
              <a:latin typeface="Arial"/>
            </a:endParaRPr>
          </a:p>
        </p:txBody>
      </p:sp>
      <p:pic>
        <p:nvPicPr>
          <p:cNvPr id="96" name="Рисунок 3_0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97" name="CustomShape 3"/>
          <p:cNvSpPr/>
          <p:nvPr/>
        </p:nvSpPr>
        <p:spPr>
          <a:xfrm>
            <a:off x="539640" y="438840"/>
            <a:ext cx="7559280" cy="136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СРО Союз "Кадастровые инженеры"</a:t>
            </a:r>
            <a:r>
              <a:rPr b="0" lang="ru-RU" sz="3200" spc="-1" strike="noStrike">
                <a:solidFill>
                  <a:srgbClr val="000000"/>
                </a:solidFill>
                <a:latin typeface="OpenGost Type B TT"/>
                <a:ea typeface="DejaVu Sans"/>
              </a:rPr>
              <a:t> 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OpenGost Type B TT"/>
                <a:ea typeface="DejaVu Sans"/>
              </a:rPr>
              <a:t>Номер 18 в Государственном реестре СРО КИ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Рисунок 3_8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27" name="CustomShape 1"/>
          <p:cNvSpPr/>
          <p:nvPr/>
        </p:nvSpPr>
        <p:spPr>
          <a:xfrm>
            <a:off x="576000" y="19188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647640" y="648000"/>
            <a:ext cx="755928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оценки корреспонденции и системной взаимосвязи проектируемых норм законопроекта применительно к системе национального права Российской Федерации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360000" y="1656000"/>
            <a:ext cx="8350920" cy="496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1. Предлагается исключить из полномочий Росреестра (подпункт «а» пункта 3 статьи 1 законопроекта) полномочие по предоставлению сведений, содержащихся в ЕГРН и возложить на ФГБУ «ФКП Росреестра».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Однако бюджетные учреждения создаются 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для оказания услуг в целях обеспечения реализации предусмотренных законодательством России полномочий органов государственной власти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(государственных органов). В этой связи, изъятие настоящего полномочия у Росреестра повлечет невозможность реализации указанного полномочия подведомственным ему учреждением.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2.   Согласно проектируемой редакции части 3  статьи 20 Федерального закона № 218-ФЗ ФГБУ осуществляет ведение электронного хранилища, 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однако  данное полномочие не содержится в перечне его полномочий, который является исчерпывающим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(часть 2 проектируемой редакции  статьи 3</a:t>
            </a:r>
            <a:r>
              <a:rPr b="0" lang="ru-RU" sz="16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Федерального закона № 218-ФЗ)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Рисунок 3_9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576000" y="19188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647640" y="648000"/>
            <a:ext cx="755928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оценки корреспонденции и системной взаимосвязи проектируемых норм законопроекта применительно к системе национального права Российской Федерации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360000" y="1560600"/>
            <a:ext cx="8350920" cy="515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3. Законопроект дополняет новым пунктом 12 часть 1 статьи 10 Закона о регистрации недвижимости, посвященной реестру границ ЕГРН. Согласно новому пункту в реестр границ вносится информация о перечне видов разрешенного использования объектов капитального строительства, предельных размерах земельных участков и предельных параметрах разрешенного строительства, реконструкции объектов капитального строительства, предусмотренных градостроительным регламентом применительно к территориальной зоне.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Однако, одновременно законопроект сохраняет пункт 9 той же части статьи 10 Закона, в соответствии с которым в реестр границ ЕГРН вносится перечень всех видов разрешенного использования земельных участков, установленных градостроительным регламентом, лесохозяйственным регламентом лесничества, расположенного на землях лесного фонда, положением об особо охраняемой природной территории применительно к территориальной зоне или территории, в отношении которой они приняты. При этом 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законопроект не учитывает, что предельные параметры земельных участков и разрешенного строительства могут устанавливаться не только градостроительным регламентом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. В частности такие параметры могут устанавливаться положением об особо охраняемой природной территории, если в границах такой территории допускается строительство (пункт 14 статьи 2 Федерального закона от 14.03.1995 № 33-ФЗ «Об особо охраняемых природных территориях»)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Рисунок 3_10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35" name="CustomShape 1"/>
          <p:cNvSpPr/>
          <p:nvPr/>
        </p:nvSpPr>
        <p:spPr>
          <a:xfrm>
            <a:off x="576000" y="19188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647640" y="648000"/>
            <a:ext cx="755928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оценки корреспонденции и системной взаимосвязи проектируемых норм законопроекта применительно к системе национального права Российской Федерации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360000" y="1560600"/>
            <a:ext cx="8350920" cy="515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4. Согласно проектируемому пункту 4.5 части 1 статьи 15 Федерального закона  № 218-ФЗ государственный кадастровый учет и государственная регистрация прав осуществляются по заявлению лица, уполномоченного общим собранием собственников помещений в многоквартирном доме.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В связи с этим необходимо отметить, что с заявлением о государственной регистрации прав на объекты недвижимости, входящие в силу закона в состав общего имущества собственников недвижимости или приобретенные ими в качестве общего имущества (имущества общего пользования), и (или) о государственном кадастровом учете таких объектов недвижимости от имени указанных лиц обращается 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представитель, </a:t>
            </a:r>
            <a:r>
              <a:rPr b="1" lang="ru-RU" sz="16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уполномоченный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на подачу соответствующего заявления </a:t>
            </a:r>
            <a:r>
              <a:rPr b="1" lang="ru-RU" sz="16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решением общего собрания членов товарищества собственников недвижимости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или </a:t>
            </a:r>
            <a:r>
              <a:rPr b="1" lang="ru-RU" sz="16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решением общего собрания собственников недвижимости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(в случае, если в соответствии с законом допускается принятие такого решения собранием собственников недвижимости) -  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соответственно, необоснованное, полагаем, ограничение оснований полномочий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Кроме того, данное положение о праве лица, уполномоченного общим собранием собственников помещений в многоквартирном доме подавать в орган регистрации прав заявление при государственном кадастровом учете и государственной регистрации прав на объекты недвижимости, являющиеся общим имуществом собственников помещений в многоквартирном доме</a:t>
            </a:r>
            <a:r>
              <a:rPr b="0" lang="ru-RU" sz="1600" spc="-1" strike="noStrike">
                <a:solidFill>
                  <a:srgbClr val="c9211e"/>
                </a:solidFill>
                <a:latin typeface="Arial"/>
                <a:ea typeface="DejaVu Sans"/>
              </a:rPr>
              <a:t> </a:t>
            </a:r>
            <a:r>
              <a:rPr b="1" lang="ru-RU" sz="1600" spc="-1" strike="noStrike">
                <a:solidFill>
                  <a:srgbClr val="c9211e"/>
                </a:solidFill>
                <a:latin typeface="Arial"/>
                <a:ea typeface="DejaVu Sans"/>
              </a:rPr>
              <a:t>уже учтено в действующей редакции части 6 статьи 42 данного Закона.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Рисунок 3_11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576000" y="19188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647640" y="648000"/>
            <a:ext cx="755928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оценки корреспонденции и системной взаимосвязи проектируемых норм законопроекта применительно к системе национального права Российской Федерации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360000" y="1656000"/>
            <a:ext cx="8350920" cy="50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5. Проектом вносится изменение в Федеральный закон  № 189-ФЗ «О введении в действие Жилищного кодекса Российской Федерации», согласно которому государственный кадастровый учет образованного земельного участка осуществляется на основании заявления уполномоченного органа государственной власти или органа местного самоуправления 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либо заявления кадастрового инженера, выполнившего кадастровые работы в целях образования земельного участка, без доверенности или иного уполномочивающего документа от уполномоченного органа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Данное положение не согласуется с  действующей  нормой части 4 статьи 16 указанного Федерального закона, в соответствии с которой 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только органы государственной власти или органы местного самоуправления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могут обращаться с заявлением о государственном кадастровом учете в отношении такого земельного участка в орган регистрации прав.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Также с учетом действующей нормы части 4 об обеспечении устранения причин приостановления в случае такого только органами государственной власти или органами местного самоуправления </a:t>
            </a:r>
            <a:r>
              <a:rPr b="1" lang="ru-RU" sz="1600" spc="-1" strike="noStrike">
                <a:solidFill>
                  <a:srgbClr val="c9211e"/>
                </a:solidFill>
                <a:latin typeface="Arial"/>
                <a:ea typeface="DejaVu Sans"/>
              </a:rPr>
              <a:t>не решен вопрос полномочий и действий КИ в случае приостановления</a:t>
            </a:r>
            <a:r>
              <a:rPr b="0" lang="ru-RU" sz="1600" spc="-1" strike="noStrike">
                <a:solidFill>
                  <a:srgbClr val="c9211e"/>
                </a:solidFill>
                <a:latin typeface="Arial"/>
                <a:ea typeface="DejaVu Sans"/>
              </a:rPr>
              <a:t>,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при этом причины приостановления могут быть как связанными с документами подготовленными КИ в результате кадастровых работ, так и не связанными.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Рисунок 3_12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43" name="CustomShape 1"/>
          <p:cNvSpPr/>
          <p:nvPr/>
        </p:nvSpPr>
        <p:spPr>
          <a:xfrm>
            <a:off x="576000" y="19188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647640" y="648000"/>
            <a:ext cx="7559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неоднозначных по целям введения проектируемых изменений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360000" y="1656000"/>
            <a:ext cx="8350920" cy="496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1. Не очевидна цель ограничения формы договора подряда на выполнение работ исключительно письменной формой. При этом в целом законопроект предлагает достаточно масштабную цифровизацию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2. Проектируемой частью 21 статьи 19 Федерального закона № 218-ФЗ вводится понятие «</a:t>
            </a:r>
            <a:r>
              <a:rPr b="0" lang="ru-RU" sz="16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удостоверение равнозначности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», означающее «</a:t>
            </a:r>
            <a:r>
              <a:rPr b="0" lang="ru-RU" sz="16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подтверждение тождественности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содержания подписанного должностным лицом органа государственной власти или органа местного самоуправления и другой стороной сделки электронного образа документа содержанию документа на бумажном носителе, подписанного таким должностным лицом и другой стороной сделки».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Однако, данные действия со своим понятийным аппаратом и определенным правовым содержанием входят в круг нормативного регулирования 63-ФЗ «Об электронной подписи» статьи 1-5.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Соответственно смысл введения правовых терминов «тождественности»/»равнозначности» с неопределенным правовым наполнением и отсутствующем в специальном законе не совсем ясен.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Рисунок 3_13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47" name="CustomShape 1"/>
          <p:cNvSpPr/>
          <p:nvPr/>
        </p:nvSpPr>
        <p:spPr>
          <a:xfrm>
            <a:off x="576000" y="19188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647640" y="648000"/>
            <a:ext cx="7559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отрицательно оцениваемых профессиональным сообществом проектируемых изменений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360000" y="1368000"/>
            <a:ext cx="8350920" cy="482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- дополнение Федерального закона от 13.07.2015 N 218-ФЗ "О государственной регистрации недвижимости" статьёй 3</a:t>
            </a:r>
            <a:r>
              <a:rPr b="0" lang="ru-RU" sz="16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«Федеральное государственное бюджетное учреждение, подведомственное органу регистрации прав и осуществляющее полномочия в сфере государственной регистрации прав и государственного кадастрового учета»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-  дополнения статей 31 и 33 Федеральный закон от 24 июля 2007 г. № 221-ФЗ "О кадастровой деятельности" в части введения так называемого института «федерального кадастрового инженера» и праве федерального государственного бюджетного учреждения, подведомственного органу регистрации прав, заключать договоры подряда на выполнение кадастровых работ.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Данные проектируемые изменения в данном блоке, полагаем не соответствующими целям государственного регулирования рассматриваемой сферы,  нарушающими баланс частного и публичного (необоснованный перекос в сторону публичных интересов)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800000" y="5112000"/>
            <a:ext cx="6510960" cy="73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20040" indent="-318600" algn="r">
              <a:lnSpc>
                <a:spcPct val="100000"/>
              </a:lnSpc>
              <a:buClr>
                <a:srgbClr val="c3260c"/>
              </a:buClr>
              <a:buSzPct val="128000"/>
              <a:buFont typeface="Georgia"/>
              <a:buChar char="*"/>
            </a:pPr>
            <a:r>
              <a:rPr b="1" lang="ru-RU" sz="2800" spc="-1" strike="noStrike">
                <a:solidFill>
                  <a:srgbClr val="404040"/>
                </a:solidFill>
                <a:latin typeface="OpenGost Type B TT"/>
                <a:ea typeface="DejaVu Sans"/>
              </a:rPr>
              <a:t>Спасибо за внимание!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151" name="Рисунок 4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52" name="CustomShape 2"/>
          <p:cNvSpPr/>
          <p:nvPr/>
        </p:nvSpPr>
        <p:spPr>
          <a:xfrm>
            <a:off x="648000" y="1005840"/>
            <a:ext cx="7559280" cy="136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СРО Союз "Кадастровые инженеры"</a:t>
            </a:r>
            <a:r>
              <a:rPr b="0" lang="ru-RU" sz="2800" spc="-1" strike="noStrike">
                <a:solidFill>
                  <a:srgbClr val="000000"/>
                </a:solidFill>
                <a:latin typeface="OpenGost Type B TT"/>
                <a:ea typeface="DejaVu Sans"/>
              </a:rPr>
              <a:t> 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OpenGost Type B TT"/>
                <a:ea typeface="DejaVu Sans"/>
              </a:rPr>
              <a:t>Номер 18 в Государственном реестре СРО КИ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1820160" y="2592000"/>
            <a:ext cx="5236920" cy="222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8-800-350-2014</a:t>
            </a:r>
            <a:r>
              <a:rPr b="0" lang="ru-RU" sz="2800" spc="-1" strike="noStrike">
                <a:solidFill>
                  <a:srgbClr val="000000"/>
                </a:solidFill>
                <a:latin typeface="OpenGost Type B TT"/>
                <a:ea typeface="DejaVu Sans"/>
              </a:rPr>
              <a:t> - бесплатный звонок по всей России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Твой голос имеет значение!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82400" y="1512000"/>
            <a:ext cx="8264520" cy="501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   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Конституция Российской Федерации, провозглашая Российскую Федерацию демократическим правовым государством </a:t>
            </a:r>
            <a:r>
              <a:rPr b="1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(статья 1, часть 1)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, в котором гарантируются свобода экономической деятельности и поддержка конкуренции </a:t>
            </a:r>
            <a:r>
              <a:rPr b="1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(статья 8, часть 1)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, в развитие данных положений, относящихся к основам конституционного строя Российской Федерации, утверждает право каждого на свободное использование своих способностей и имущества для предпринимательской и иной не запрещенной законом экономической деятельности и не допускает осуществление экономической деятельности, направленной на монополизацию и недобросовестную конкуренцию </a:t>
            </a:r>
            <a:r>
              <a:rPr b="1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(статья 34)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   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Это обязывает государство, по смыслу </a:t>
            </a:r>
            <a:r>
              <a:rPr b="1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статьи 45 (часть 1)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 Конституции Российской Федерации во взаимосвязи с ее </a:t>
            </a:r>
            <a:r>
              <a:rPr b="1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статьями 2, 17 и 18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, создавать наиболее благоприятные условия для рыночной экономики как путем непосредственно-регулирующего государственного воздействия, так и через стимулирование свободной экономической деятельности, основанной на принципах самоорганизации, баланса частных и публичных интересов, корпоративного взаимодействия и сотрудничества, в целях выработки отвечающей интересам и потребностям общества государственной экономической политики, в частности в сфере финансового оздоровления и банкротства.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99" name="Рисунок 3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00" name="CustomShape 2"/>
          <p:cNvSpPr/>
          <p:nvPr/>
        </p:nvSpPr>
        <p:spPr>
          <a:xfrm>
            <a:off x="539640" y="438840"/>
            <a:ext cx="755928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Баланс частных и публичных интересов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82400" y="1584000"/>
            <a:ext cx="8264520" cy="493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   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Федеральный законодатель, в соответствии со </a:t>
            </a:r>
            <a:r>
              <a:rPr b="1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статьей 72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 осуществляя регулирование и защиту прав и свобод, прежде всего экономических, для защиты общих (общественных) интересов вправе применить публично-правовой тип регулирования рыночных отношений, которое - в силу взаимодействия частноправовых и публично-правовых интересов - предполагает в то же время сочетание частноправовых и публично-правовых элементов. При этом он, располагая широкой свободой усмотрения в выборе правовых средств, вместе с тем связан конституционно-правовыми пределами использования публично-правовых начал (</a:t>
            </a:r>
            <a:r>
              <a:rPr b="1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статьи 7 и 8; статья 55, части 2 и 3, Конституции Российской Федерации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).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   </a:t>
            </a:r>
            <a:r>
              <a:rPr b="1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Одним из таких средств, направленных на защиту как частных, так и публичных интересов, является институт кадастровой деятельности, а также институт самоорганизации в сфере кадастровых отношений.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02" name="Рисунок 3_1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03" name="CustomShape 2"/>
          <p:cNvSpPr/>
          <p:nvPr/>
        </p:nvSpPr>
        <p:spPr>
          <a:xfrm>
            <a:off x="539640" y="438840"/>
            <a:ext cx="755928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Баланс частных и публичных интересов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82400" y="1584000"/>
            <a:ext cx="8264520" cy="493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- конституционный принцип</a:t>
            </a:r>
            <a:endParaRPr b="0" lang="ru-RU" sz="2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- принцип, вытекающий из инкорпорированного Россией международного права</a:t>
            </a:r>
            <a:endParaRPr b="0" lang="ru-RU" sz="2600" spc="-1" strike="noStrike">
              <a:latin typeface="Arial"/>
            </a:endParaRPr>
          </a:p>
        </p:txBody>
      </p:sp>
      <p:pic>
        <p:nvPicPr>
          <p:cNvPr id="105" name="Рисунок 3_2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06" name="CustomShape 2"/>
          <p:cNvSpPr/>
          <p:nvPr/>
        </p:nvSpPr>
        <p:spPr>
          <a:xfrm>
            <a:off x="539640" y="438840"/>
            <a:ext cx="755928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Баланс частных и публичных интересов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82400" y="1080000"/>
            <a:ext cx="8372520" cy="544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     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Представленным законопроектом предлагается внести комплексные изменения в 10 законодательных актов Российской Федерации (Земельный кодекс Российской Федерации, Федеральный закон от 24 июля 2007 г. № 221-ФЗ "О кадастровой деятельности"; Федеральный закон от 28 декабря 2013 г. № 443-ФЗ "О федеральной информационной адресной системе и о внесении изменений в Федеральный закон "Об общих принципах организации местного самоуправления в Российской Федерации" и др) в целях совершенствования нормативно-правового регулирования в сфере государственного кадастрового учета и государственной регистрации прав на объекты недвижимого имущества в связи со складывающейся правоприменительной практикой реализации положений Федерального закона  от 13 июля 2015 г. № 218-ФЗ "О государственной регистрации недвижимости" (далее – Федеральный закон № 218-ФЗ).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     </a:t>
            </a:r>
            <a:r>
              <a:rPr b="0" lang="ru-RU" sz="1800" spc="-1" strike="noStrike">
                <a:solidFill>
                  <a:srgbClr val="212745"/>
                </a:solidFill>
                <a:latin typeface="Times New Roman"/>
                <a:ea typeface="DejaVu Sans"/>
              </a:rPr>
              <a:t>В связи с необходимостью подготовки и принятия подзаконных актов в целях реализации положений законопроекта, а также проведения мероприятий по организационно-техническому внедрению предлагаемых законопроектом решений предусмотрен отлагательный срок его вступления в силу (шесть месяцев после его официального опубликования, отдельных положений - с 1 января 2023 г.)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08" name="Рисунок 3_3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09" name="CustomShape 2"/>
          <p:cNvSpPr/>
          <p:nvPr/>
        </p:nvSpPr>
        <p:spPr>
          <a:xfrm>
            <a:off x="539640" y="438840"/>
            <a:ext cx="755928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Рисунок 3_4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11" name="CustomShape 1"/>
          <p:cNvSpPr/>
          <p:nvPr/>
        </p:nvSpPr>
        <p:spPr>
          <a:xfrm>
            <a:off x="539640" y="43884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647640" y="873000"/>
            <a:ext cx="7559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положительно оцениваемых профессиональным сообществом проектируемых изменений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216000" y="1512000"/>
            <a:ext cx="8710920" cy="511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сокращение сроков государственной регистрации договоров участия в долевом строительстве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предусматривается уточнение полномочий органа регистрации прав, состава сведений ЕГРН (в том числе кадастра недвижимости, реестра границ, ЕГРН дополняется сведениями о геодезической и картографической основах)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расширяется перечень лиц, по заявлениям которых осуществляются ГКУ и (или) ГРП (включая кадастровых инженеров в определенных случаях)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исключаются требования о максимально допустимом размере машино-мест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предполагает совершенствование законодательства в обозначенной сфере, в том числе детализацию отношений между многофункциональными центрами и Росреестром, связанных с приемом документов для осуществления учетно-регистрационных процедур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оптимизация процесса проведения правовой экспертизы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упрощение в некоторых случаях механизма государственного кадастрового учета и государственной регистрации права собственности Российской Федерации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детализация вносимых в ЕГРН сведений о лесничествах, внесение в ЕГРН сведений землях и земельных участках, зарезервированных для государственных или муниципальных нужд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Рисунок 3_6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15" name="CustomShape 1"/>
          <p:cNvSpPr/>
          <p:nvPr/>
        </p:nvSpPr>
        <p:spPr>
          <a:xfrm>
            <a:off x="576000" y="7200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648000" y="504000"/>
            <a:ext cx="7559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положительно оцениваемых профессиональным сообществом проектируемых изменений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432000" y="1142640"/>
            <a:ext cx="8350920" cy="62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уточнение сведений, которые вносятся в кадастр недвижимости, а именно вид жилого помещения (квартира или комната), если объектом недвижимости является жилое помещение, расположенное в многоквартирном доме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Если объектом недвижимости является здание, предлагается установить его назначение как нежилое, многоквартирный дом, жилой дом, садовый дом, в качестве дополнительных сведений, которые вносятся в кадастр недвижимости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уточняется, что при ГР права собственности на первое помещение в многоквартирном доме одновременно осуществляется государственная регистрация права общей долевой собственности собственников помещений в многоквартирном доме на помещения и земельный участок, составляющие общее имущество в нем (без указания в ЕГРН имен (наименований) собственников помещений в многоквартирном доме и размеров принадлежащих им долей в праве общей долевой собственности)</a:t>
            </a:r>
            <a:endParaRPr b="0" lang="ru-RU" sz="1600" spc="-1" strike="noStrike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урегулирован вопрос осуществления государственного кадастрового учета и государственной регистрации помещений в жилом доме (жилом строении), в случае, если права на такое помещение были зарегистрированы до 1 января 2017г., а также в случае если такое помещение является обособленным и изолированным и отвечает требованиям части 2 статьи 49 Градостроительного кодекса Российской Федерации, предъявляемым к блокам в жилых домах блокированной застройки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Указанные предложения законопроекта соответствуют действующим нормам Жилищного кодекса, Градостроительного кодекса РФ, направлены на согласование применяемой в кодексах терминологии и вносят ясность в нормативное регулирование жилищных, градостроительных отношений.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Рисунок 3_5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19" name="CustomShape 1"/>
          <p:cNvSpPr/>
          <p:nvPr/>
        </p:nvSpPr>
        <p:spPr>
          <a:xfrm>
            <a:off x="576000" y="19188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647640" y="648000"/>
            <a:ext cx="7559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положительно оцениваемых профессиональным сообществом проектируемых изменений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432000" y="1512000"/>
            <a:ext cx="8350920" cy="587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0000"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360000" indent="432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Внесение в ЕГРН в качестве дополнительных сведений в кадастр недвижимости сведений о решении об изъятии земельного участка и (или) расположенного на нем объекта недвижимости для государственных или муниципальных нужд, что позволит информировать граждан, выразивших намерение приобрести жилое помещение в многоквартирном доме, о возможных последствиях такого приобретения.</a:t>
            </a:r>
            <a:endParaRPr b="0" lang="ru-RU" sz="1800" spc="-1" strike="noStrike">
              <a:latin typeface="Arial"/>
            </a:endParaRPr>
          </a:p>
          <a:p>
            <a:pPr marL="360000" indent="4320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 частности, при указанном изъятии в связи с признанием многоквартирного дома аварийным и подлежащим сносу или реконструкции приобретение гражданами жилых помещений в этих многоквартирных домах может повлечь для них наступление неблагоприятных последствий, поскольку выплачиваемый размер возмещения при их переселении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может оказаться ниже стоимости указанного приобретения в соответствии с частью 8.2 статьи 32 Жилищного кодекса Российской Федерации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Рисунок 3_7" descr=""/>
          <p:cNvPicPr/>
          <p:nvPr/>
        </p:nvPicPr>
        <p:blipFill>
          <a:blip r:embed="rId1"/>
          <a:stretch/>
        </p:blipFill>
        <p:spPr>
          <a:xfrm>
            <a:off x="8388360" y="113040"/>
            <a:ext cx="650160" cy="650160"/>
          </a:xfrm>
          <a:prstGeom prst="rect">
            <a:avLst/>
          </a:prstGeom>
          <a:ln>
            <a:noFill/>
          </a:ln>
        </p:spPr>
      </p:pic>
      <p:sp>
        <p:nvSpPr>
          <p:cNvPr id="123" name="CustomShape 1"/>
          <p:cNvSpPr/>
          <p:nvPr/>
        </p:nvSpPr>
        <p:spPr>
          <a:xfrm>
            <a:off x="576000" y="191880"/>
            <a:ext cx="7559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Законопроект № 962484-7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647640" y="648000"/>
            <a:ext cx="7559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dd0055"/>
                </a:solidFill>
                <a:latin typeface="OpenGost Type B TT"/>
                <a:ea typeface="DejaVu Sans"/>
              </a:rPr>
              <a:t>Блок положительно оцениваемых профессиональным сообществом проектируемых изменений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360000" y="1296000"/>
            <a:ext cx="8350920" cy="53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Предусматривается что орган регистрации прав уведомляет кадастровых инженеров посредством электронного сервиса "Личный кабинет кадастрового инженера" в случае осуществления: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1) ГКУ и ГРП либо ГКУ земельного участка или земельных участков, в отношении которых кадастровым инженером при выполнении кадастровых работ оформлен акт согласования местоположения границ земельного участка с указанием даты ГКУ такого земельного участка или земельных участков;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2) приостановления ГКУ и ГРП либо приостановления ГКУ, если решение о приостановлении принято органом регистрации прав по результатам рассмотрения документов, подготовленных кадастровым инженером, в том числе в связи с созданием или реконструкцией объекта недвижимости на основании разрешения на ввод объекта капитального строительства в эксплуатацию, которое представлено органом государственной власти, органом местного самоуправления или уполномоченной организацией;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3) выявления ошибки, указанной в части 3 статьи 61 Закона о регистрации, содержащейся в подготовленных кадастровым инженером межевом плане, техническом плане, карте-плане территории или акте обследования, воспроизведенной в Едином государственном реестре недвижимости.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Данные проектируемые изменения в данном блоке, полагаем соответствующими целям государственного регулирования рассматриваемой сферы,  соответствующими балансу частного и публичного (интересов)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3189</TotalTime>
  <Application>LibreOffice/6.4.5.2$Windows_x86 LibreOffice_project/a726b36747cf2001e06b58ad5db1aa3a9a1872d6</Application>
  <Words>902</Words>
  <Paragraphs>75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2018-07-25T08:36:36Z</dcterms:created>
  <dc:creator>user</dc:creator>
  <dc:description/>
  <dc:language>ru-RU</dc:language>
  <cp:lastModifiedBy/>
  <dcterms:modified xsi:type="dcterms:W3CDTF">2020-07-16T11:58:24Z</dcterms:modified>
  <cp:revision>144</cp:revision>
  <dc:subject/>
  <dc:title>Мероприятия, проводимые СРО, по снижению количества типовых ошибок, допускаемых кадастровыми инженерами. Докладчик: директор саморегулируемой организации «Некоммерческое объединение кадастровых инженеров» - Еремин Владимир Викторович.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3</vt:i4>
  </property>
  <property fmtid="{D5CDD505-2E9C-101B-9397-08002B2CF9AE}" pid="7" name="Notes">
    <vt:i4>5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