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85" r:id="rId4"/>
    <p:sldId id="286" r:id="rId5"/>
    <p:sldId id="293" r:id="rId6"/>
    <p:sldId id="287" r:id="rId7"/>
    <p:sldId id="289" r:id="rId8"/>
    <p:sldId id="288" r:id="rId9"/>
    <p:sldId id="291" r:id="rId10"/>
    <p:sldId id="282" r:id="rId11"/>
    <p:sldId id="281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6" autoAdjust="0"/>
  </p:normalViewPr>
  <p:slideViewPr>
    <p:cSldViewPr>
      <p:cViewPr>
        <p:scale>
          <a:sx n="70" d="100"/>
          <a:sy n="70" d="100"/>
        </p:scale>
        <p:origin x="-253" y="-24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Компании,</a:t>
            </a:r>
            <a:r>
              <a:rPr lang="ru-RU" baseline="0" dirty="0" smtClean="0"/>
              <a:t> где работают кадастровые инженеры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69696"/>
              </a:solidFill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explosion val="24"/>
            <c:spPr>
              <a:solidFill>
                <a:srgbClr val="0099FF"/>
              </a:solidFill>
            </c:spPr>
          </c:dPt>
          <c:dLbls>
            <c:dLbl>
              <c:idx val="0"/>
              <c:layout>
                <c:manualLayout>
                  <c:x val="-7.3726258676572162E-2"/>
                  <c:y val="0.1202073869004099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15%</a:t>
                    </a:r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7.9698119291093286E-2"/>
                  <c:y val="5.34073638984958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1654517251706338"/>
                  <c:y val="-0.2103744793763195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80 %</a:t>
                    </a:r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государственные</c:v>
                </c:pt>
                <c:pt idx="1">
                  <c:v>муниципальные</c:v>
                </c:pt>
                <c:pt idx="2">
                  <c:v>частный бизнес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80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843002347565269"/>
          <c:y val="0.39903083899481656"/>
          <c:w val="0.36144097008971227"/>
          <c:h val="0.379195179456004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8.0208010513451736E-2"/>
          <c:y val="0.12463411094912358"/>
          <c:w val="0.56404039901999192"/>
          <c:h val="0.874838169908558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975870371128356"/>
                  <c:y val="0.14180368847905789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10290468456721186"/>
                  <c:y val="-0.1943661588621672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Arial Black" pitchFamily="34" charset="0"/>
                        <a:cs typeface="Times New Roman" pitchFamily="18" charset="0"/>
                      </a:rPr>
                      <a:t>25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9544721639116128"/>
                  <c:y val="4.5180920940757159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chemeClr val="bg1"/>
                        </a:solidFill>
                        <a:latin typeface="Arial Black" pitchFamily="34" charset="0"/>
                      </a:rPr>
                      <a:t>4</a:t>
                    </a:r>
                    <a:r>
                      <a:rPr lang="ru-RU"/>
                      <a:t>5</a:t>
                    </a:r>
                    <a:r>
                      <a:rPr lang="en-US"/>
                      <a:t> 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КИ ФГБУ "ФКП Росреестра"</c:v>
                </c:pt>
                <c:pt idx="1">
                  <c:v>Гос. и мун. Учреждения</c:v>
                </c:pt>
                <c:pt idx="2">
                  <c:v>частный бизнес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2842999169682912"/>
          <c:y val="0.12547840489378734"/>
          <c:w val="0.36144097008971265"/>
          <c:h val="0.548365657784055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8.0208010513451736E-2"/>
          <c:y val="0.12463411094912367"/>
          <c:w val="0.56404039901999192"/>
          <c:h val="0.874838169908558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0.10290468456721197"/>
                  <c:y val="-0.1943661588621674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Arial Black" pitchFamily="34" charset="0"/>
                        <a:cs typeface="Times New Roman" pitchFamily="18" charset="0"/>
                      </a:rPr>
                      <a:t>25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9544721639116147"/>
                  <c:y val="4.518092094075719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chemeClr val="bg1"/>
                        </a:solidFill>
                        <a:latin typeface="Arial Black" pitchFamily="34" charset="0"/>
                      </a:rPr>
                      <a:t>4</a:t>
                    </a:r>
                    <a:r>
                      <a:rPr lang="ru-RU"/>
                      <a:t>5</a:t>
                    </a:r>
                    <a:r>
                      <a:rPr lang="en-US"/>
                      <a:t> 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</c:f>
              <c:strCache>
                <c:ptCount val="1"/>
                <c:pt idx="0">
                  <c:v>Госмонополия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  <a:latin typeface="Calibri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9849112372527087E-3"/>
          <c:y val="0.34719991429523706"/>
          <c:w val="0.67316357614011879"/>
          <c:h val="0.45627430285523835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Приостановки</a:t>
            </a:r>
            <a:r>
              <a:rPr lang="ru-RU" baseline="0" dirty="0" smtClean="0"/>
              <a:t> в кадастровом учете по стране  </a:t>
            </a:r>
            <a:endParaRPr lang="en-US" dirty="0"/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prstClr val="white">
                    <a:lumMod val="85000"/>
                    <a:shade val="30000"/>
                    <a:satMod val="115000"/>
                  </a:prstClr>
                </a:gs>
                <a:gs pos="50000">
                  <a:prstClr val="white">
                    <a:lumMod val="85000"/>
                    <a:shade val="67500"/>
                    <a:satMod val="115000"/>
                  </a:prstClr>
                </a:gs>
                <a:gs pos="100000">
                  <a:prstClr val="white">
                    <a:lumMod val="85000"/>
                    <a:shade val="100000"/>
                    <a:satMod val="115000"/>
                  </a:prstClr>
                </a:gs>
              </a:gsLst>
              <a:lin ang="0" scaled="1"/>
              <a:tileRect/>
            </a:gradFill>
          </c:spPr>
          <c:dLbls>
            <c:dLbl>
              <c:idx val="0"/>
              <c:layout>
                <c:manualLayout>
                  <c:x val="9.6694763884827881E-2"/>
                  <c:y val="-0.18324082316971993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tx1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</a:rPr>
                      <a:t>16,38%</a:t>
                    </a:r>
                    <a:endParaRPr lang="en-US" sz="28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1.1157088140557062E-2"/>
                  <c:y val="-0.15804520998388349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</a:rPr>
                      <a:t>11,48%</a:t>
                    </a:r>
                    <a:endParaRPr lang="en-US" sz="28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0413282264519921"/>
                  <c:y val="-0.1443021482461544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2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11,44</a:t>
                    </a:r>
                    <a:r>
                      <a:rPr lang="ru-RU" sz="2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sz="2800" b="1" i="0" u="none" strike="noStrike" kern="1200" baseline="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16.38</c:v>
                </c:pt>
                <c:pt idx="1">
                  <c:v>11.48</c:v>
                </c:pt>
                <c:pt idx="2">
                  <c:v>11.44</c:v>
                </c:pt>
              </c:numCache>
            </c:numRef>
          </c:val>
        </c:ser>
        <c:axId val="110784512"/>
        <c:axId val="110786048"/>
      </c:areaChart>
      <c:catAx>
        <c:axId val="110784512"/>
        <c:scaling>
          <c:orientation val="minMax"/>
        </c:scaling>
        <c:axPos val="b"/>
        <c:numFmt formatCode="General" sourceLinked="1"/>
        <c:tickLblPos val="nextTo"/>
        <c:crossAx val="110786048"/>
        <c:crosses val="autoZero"/>
        <c:auto val="1"/>
        <c:lblAlgn val="ctr"/>
        <c:lblOffset val="100"/>
      </c:catAx>
      <c:valAx>
        <c:axId val="110786048"/>
        <c:scaling>
          <c:orientation val="minMax"/>
        </c:scaling>
        <c:axPos val="l"/>
        <c:majorGridlines/>
        <c:numFmt formatCode="General" sourceLinked="1"/>
        <c:tickLblPos val="nextTo"/>
        <c:crossAx val="11078451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C5C67-6209-4792-8240-562E404364E9}" type="doc">
      <dgm:prSet loTypeId="urn:microsoft.com/office/officeart/2005/8/layout/cycle2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17A8DD4-F74F-4EB6-A214-C6076CABEC1B}">
      <dgm:prSet phldrT="[Текст]" custT="1"/>
      <dgm:spPr/>
      <dgm:t>
        <a:bodyPr/>
        <a:lstStyle/>
        <a:p>
          <a:pPr rtl="0"/>
          <a:r>
            <a:rPr lang="ru-RU" sz="900" dirty="0" smtClean="0">
              <a:latin typeface="Calibri" panose="020F0502020204030204" pitchFamily="34" charset="0"/>
            </a:rPr>
            <a:t>Социальные проблемы: увеличение безработицы, особенно среди женщин с несовершеннолетними детьми</a:t>
          </a:r>
          <a:endParaRPr lang="ru-RU" sz="900" dirty="0"/>
        </a:p>
      </dgm:t>
    </dgm:pt>
    <dgm:pt modelId="{A5C76E7D-672F-4911-9A83-0A145B0C6B46}" type="sibTrans" cxnId="{DD20DAE6-2240-4879-9AD5-AE0160CCBEDD}">
      <dgm:prSet custT="1"/>
      <dgm:spPr/>
      <dgm:t>
        <a:bodyPr/>
        <a:lstStyle/>
        <a:p>
          <a:endParaRPr lang="ru-RU" sz="900"/>
        </a:p>
      </dgm:t>
    </dgm:pt>
    <dgm:pt modelId="{FC7A9020-366F-4CC8-BB65-CAA3412BA348}" type="parTrans" cxnId="{DD20DAE6-2240-4879-9AD5-AE0160CCBEDD}">
      <dgm:prSet/>
      <dgm:spPr/>
      <dgm:t>
        <a:bodyPr/>
        <a:lstStyle/>
        <a:p>
          <a:endParaRPr lang="ru-RU" sz="900"/>
        </a:p>
      </dgm:t>
    </dgm:pt>
    <dgm:pt modelId="{1BB2910B-888E-4EC6-8F53-0442D8F9A6EA}">
      <dgm:prSet phldrT="[Текст]" custT="1"/>
      <dgm:spPr/>
      <dgm:t>
        <a:bodyPr/>
        <a:lstStyle/>
        <a:p>
          <a:r>
            <a:rPr lang="ru-RU" sz="900" smtClean="0">
              <a:latin typeface="Calibri" panose="020F0502020204030204" pitchFamily="34" charset="0"/>
            </a:rPr>
            <a:t>понижения инвестиционной привлекательности регионов, увеличение имущественных споров</a:t>
          </a:r>
          <a:endParaRPr lang="ru-RU" sz="900" dirty="0"/>
        </a:p>
      </dgm:t>
    </dgm:pt>
    <dgm:pt modelId="{8111164E-34CC-4EB4-A36F-06F7D2B51FC2}" type="sibTrans" cxnId="{354A6A46-578D-4771-BC29-09082BBE6DEE}">
      <dgm:prSet custT="1"/>
      <dgm:spPr/>
      <dgm:t>
        <a:bodyPr/>
        <a:lstStyle/>
        <a:p>
          <a:endParaRPr lang="ru-RU" sz="900"/>
        </a:p>
      </dgm:t>
    </dgm:pt>
    <dgm:pt modelId="{333EB236-10E4-4B2F-8B7F-DD3AF3BCE2B8}" type="parTrans" cxnId="{354A6A46-578D-4771-BC29-09082BBE6DEE}">
      <dgm:prSet/>
      <dgm:spPr/>
      <dgm:t>
        <a:bodyPr/>
        <a:lstStyle/>
        <a:p>
          <a:endParaRPr lang="ru-RU" sz="900"/>
        </a:p>
      </dgm:t>
    </dgm:pt>
    <dgm:pt modelId="{D3445042-7794-4F56-BB8E-312B12B210A4}">
      <dgm:prSet phldrT="[Текст]" custT="1"/>
      <dgm:spPr/>
      <dgm:t>
        <a:bodyPr/>
        <a:lstStyle/>
        <a:p>
          <a:r>
            <a:rPr lang="ru-RU" sz="900" smtClean="0">
              <a:latin typeface="Calibri" panose="020F0502020204030204" pitchFamily="34" charset="0"/>
            </a:rPr>
            <a:t>коррупция</a:t>
          </a:r>
          <a:endParaRPr lang="ru-RU" sz="900" dirty="0"/>
        </a:p>
      </dgm:t>
    </dgm:pt>
    <dgm:pt modelId="{F2DD22F9-48A0-44CF-AF89-647677AFB9BF}" type="sibTrans" cxnId="{040A8A9E-DFD1-4DD7-ADA7-4FD00C9A2E87}">
      <dgm:prSet custT="1"/>
      <dgm:spPr/>
      <dgm:t>
        <a:bodyPr/>
        <a:lstStyle/>
        <a:p>
          <a:endParaRPr lang="ru-RU" sz="900"/>
        </a:p>
      </dgm:t>
    </dgm:pt>
    <dgm:pt modelId="{59988DD4-DEC6-4E85-83A8-AA7384331BF1}" type="parTrans" cxnId="{040A8A9E-DFD1-4DD7-ADA7-4FD00C9A2E87}">
      <dgm:prSet/>
      <dgm:spPr/>
      <dgm:t>
        <a:bodyPr/>
        <a:lstStyle/>
        <a:p>
          <a:endParaRPr lang="ru-RU" sz="900"/>
        </a:p>
      </dgm:t>
    </dgm:pt>
    <dgm:pt modelId="{688C635D-0E19-4C4D-96A4-FB5D14920166}">
      <dgm:prSet phldrT="[Текст]" custT="1"/>
      <dgm:spPr/>
      <dgm:t>
        <a:bodyPr/>
        <a:lstStyle/>
        <a:p>
          <a:pPr rtl="0"/>
          <a:r>
            <a:rPr lang="ru-RU" sz="900" smtClean="0">
              <a:latin typeface="Calibri" panose="020F0502020204030204" pitchFamily="34" charset="0"/>
            </a:rPr>
            <a:t>Увеличение стоимости кадастровых работ и строительного комплекса</a:t>
          </a:r>
          <a:endParaRPr lang="ru-RU" sz="900" dirty="0"/>
        </a:p>
      </dgm:t>
    </dgm:pt>
    <dgm:pt modelId="{286BCE5B-C9A7-4570-BF7B-B67060F89D67}" type="sibTrans" cxnId="{67435219-3438-49FD-A4CE-ADC5B6EA0A46}">
      <dgm:prSet custT="1"/>
      <dgm:spPr/>
      <dgm:t>
        <a:bodyPr/>
        <a:lstStyle/>
        <a:p>
          <a:endParaRPr lang="ru-RU" sz="900"/>
        </a:p>
      </dgm:t>
    </dgm:pt>
    <dgm:pt modelId="{1D7C0372-1F25-4EC1-9B61-B105427B06D9}" type="parTrans" cxnId="{67435219-3438-49FD-A4CE-ADC5B6EA0A46}">
      <dgm:prSet/>
      <dgm:spPr/>
      <dgm:t>
        <a:bodyPr/>
        <a:lstStyle/>
        <a:p>
          <a:endParaRPr lang="ru-RU" sz="900"/>
        </a:p>
      </dgm:t>
    </dgm:pt>
    <dgm:pt modelId="{37699910-5879-436B-9C36-C799DF982C54}">
      <dgm:prSet phldrT="[Текст]" custT="1"/>
      <dgm:spPr/>
      <dgm:t>
        <a:bodyPr/>
        <a:lstStyle/>
        <a:p>
          <a:pPr rtl="0"/>
          <a:r>
            <a:rPr lang="ru-RU" sz="900" smtClean="0">
              <a:latin typeface="Calibri" panose="020F0502020204030204" pitchFamily="34" charset="0"/>
            </a:rPr>
            <a:t>Развитие недобросовестной конкуренции, монополизация рынка, гибель МСП </a:t>
          </a:r>
          <a:endParaRPr lang="ru-RU" sz="900" dirty="0"/>
        </a:p>
      </dgm:t>
    </dgm:pt>
    <dgm:pt modelId="{7C708B2E-45CE-4B3A-A1E1-2FAC47787116}" type="sibTrans" cxnId="{D2E14AF3-7632-4373-B74C-E6EFFA06DF0C}">
      <dgm:prSet custT="1"/>
      <dgm:spPr/>
      <dgm:t>
        <a:bodyPr/>
        <a:lstStyle/>
        <a:p>
          <a:endParaRPr lang="ru-RU" sz="900"/>
        </a:p>
      </dgm:t>
    </dgm:pt>
    <dgm:pt modelId="{E5560746-CBD6-464B-86EF-DC806F515985}" type="parTrans" cxnId="{D2E14AF3-7632-4373-B74C-E6EFFA06DF0C}">
      <dgm:prSet/>
      <dgm:spPr/>
      <dgm:t>
        <a:bodyPr/>
        <a:lstStyle/>
        <a:p>
          <a:endParaRPr lang="ru-RU" sz="900"/>
        </a:p>
      </dgm:t>
    </dgm:pt>
    <dgm:pt modelId="{04F7AC03-C2B5-478A-8DBD-E8E2BC46E541}">
      <dgm:prSet phldrT="[Текст]" custT="1"/>
      <dgm:spPr/>
      <dgm:t>
        <a:bodyPr/>
        <a:lstStyle/>
        <a:p>
          <a:pPr rtl="0"/>
          <a:r>
            <a:rPr lang="ru-RU" sz="900" smtClean="0">
              <a:latin typeface="Calibri" panose="020F0502020204030204" pitchFamily="34" charset="0"/>
            </a:rPr>
            <a:t>Снижение точности и качества работ, снижение достоверности ЕГРН </a:t>
          </a:r>
          <a:endParaRPr lang="ru-RU" sz="900" dirty="0"/>
        </a:p>
      </dgm:t>
    </dgm:pt>
    <dgm:pt modelId="{0184DBC9-41AA-46D2-A86E-94E44BE60FD3}" type="parTrans" cxnId="{85A5C554-5BE4-42E2-8B38-8D1A62EABF9D}">
      <dgm:prSet/>
      <dgm:spPr/>
      <dgm:t>
        <a:bodyPr/>
        <a:lstStyle/>
        <a:p>
          <a:endParaRPr lang="ru-RU" sz="900"/>
        </a:p>
      </dgm:t>
    </dgm:pt>
    <dgm:pt modelId="{00234F45-C84B-48EE-9155-AB68BFCDCC4B}" type="sibTrans" cxnId="{85A5C554-5BE4-42E2-8B38-8D1A62EABF9D}">
      <dgm:prSet custT="1"/>
      <dgm:spPr/>
      <dgm:t>
        <a:bodyPr/>
        <a:lstStyle/>
        <a:p>
          <a:endParaRPr lang="ru-RU" sz="900"/>
        </a:p>
      </dgm:t>
    </dgm:pt>
    <dgm:pt modelId="{98D1252A-8106-49FF-9D3D-C1A1FF9043F6}">
      <dgm:prSet custT="1"/>
      <dgm:spPr/>
      <dgm:t>
        <a:bodyPr/>
        <a:lstStyle/>
        <a:p>
          <a:pPr rtl="0"/>
          <a:r>
            <a:rPr lang="ru-RU" sz="900" smtClean="0">
              <a:latin typeface="Calibri" panose="020F0502020204030204" pitchFamily="34" charset="0"/>
            </a:rPr>
            <a:t>Недофинан-сирование субъектовых бюджетов</a:t>
          </a:r>
          <a:endParaRPr lang="ru-RU" sz="900" dirty="0" smtClean="0">
            <a:latin typeface="Calibri" panose="020F0502020204030204" pitchFamily="34" charset="0"/>
          </a:endParaRPr>
        </a:p>
      </dgm:t>
    </dgm:pt>
    <dgm:pt modelId="{18E900A8-425A-4A15-ABBE-B444D865D6EB}" type="parTrans" cxnId="{B3237415-2039-4D6E-99E6-4871A840B46F}">
      <dgm:prSet/>
      <dgm:spPr/>
      <dgm:t>
        <a:bodyPr/>
        <a:lstStyle/>
        <a:p>
          <a:endParaRPr lang="ru-RU" sz="900"/>
        </a:p>
      </dgm:t>
    </dgm:pt>
    <dgm:pt modelId="{06FB1035-4FE0-4145-8DB0-9D1D2CF5E238}" type="sibTrans" cxnId="{B3237415-2039-4D6E-99E6-4871A840B46F}">
      <dgm:prSet custT="1"/>
      <dgm:spPr/>
      <dgm:t>
        <a:bodyPr/>
        <a:lstStyle/>
        <a:p>
          <a:endParaRPr lang="ru-RU" sz="900"/>
        </a:p>
      </dgm:t>
    </dgm:pt>
    <dgm:pt modelId="{5417AD1C-0321-4801-9290-32CEEE80AB6C}">
      <dgm:prSet phldrT="[Текст]" custT="1"/>
      <dgm:spPr/>
      <dgm:t>
        <a:bodyPr/>
        <a:lstStyle/>
        <a:p>
          <a:r>
            <a:rPr lang="ru-RU" sz="900" smtClean="0">
              <a:latin typeface="Calibri" panose="020F0502020204030204" pitchFamily="34" charset="0"/>
            </a:rPr>
            <a:t>Невостребован-ность высшего профильного образования </a:t>
          </a:r>
          <a:endParaRPr lang="ru-RU" sz="900" dirty="0"/>
        </a:p>
      </dgm:t>
    </dgm:pt>
    <dgm:pt modelId="{55FEF182-4848-4CFC-A73E-5F59716DB66D}" type="parTrans" cxnId="{838C1BBC-76CB-4596-BE3C-1C820AACD9A9}">
      <dgm:prSet/>
      <dgm:spPr/>
      <dgm:t>
        <a:bodyPr/>
        <a:lstStyle/>
        <a:p>
          <a:endParaRPr lang="ru-RU" sz="900"/>
        </a:p>
      </dgm:t>
    </dgm:pt>
    <dgm:pt modelId="{50D896FF-6929-449B-BD23-4EBCA34772DC}" type="sibTrans" cxnId="{838C1BBC-76CB-4596-BE3C-1C820AACD9A9}">
      <dgm:prSet custT="1"/>
      <dgm:spPr/>
      <dgm:t>
        <a:bodyPr/>
        <a:lstStyle/>
        <a:p>
          <a:endParaRPr lang="ru-RU" sz="900"/>
        </a:p>
      </dgm:t>
    </dgm:pt>
    <dgm:pt modelId="{57B85D34-BDED-42AA-98BF-C7CF7089BA42}">
      <dgm:prSet custT="1"/>
      <dgm:spPr/>
      <dgm:t>
        <a:bodyPr/>
        <a:lstStyle/>
        <a:p>
          <a:pPr rtl="0"/>
          <a:r>
            <a:rPr lang="ru-RU" sz="900" smtClean="0">
              <a:latin typeface="Calibri" panose="020F0502020204030204" pitchFamily="34" charset="0"/>
            </a:rPr>
            <a:t>Шаг назад в международных трендах формирования современных рынков кадастровых работ</a:t>
          </a:r>
          <a:endParaRPr lang="ru-RU" sz="900" dirty="0" smtClean="0">
            <a:latin typeface="Calibri" panose="020F0502020204030204" pitchFamily="34" charset="0"/>
          </a:endParaRPr>
        </a:p>
      </dgm:t>
    </dgm:pt>
    <dgm:pt modelId="{3AB42387-72AD-4674-BEC0-18F0B7FC29F0}" type="parTrans" cxnId="{C859720A-E473-4F6E-815D-8D7844CBC9C6}">
      <dgm:prSet/>
      <dgm:spPr/>
      <dgm:t>
        <a:bodyPr/>
        <a:lstStyle/>
        <a:p>
          <a:endParaRPr lang="ru-RU" sz="900"/>
        </a:p>
      </dgm:t>
    </dgm:pt>
    <dgm:pt modelId="{F369796E-B9AD-44C7-BA51-6E0D33733F85}" type="sibTrans" cxnId="{C859720A-E473-4F6E-815D-8D7844CBC9C6}">
      <dgm:prSet custT="1"/>
      <dgm:spPr/>
      <dgm:t>
        <a:bodyPr/>
        <a:lstStyle/>
        <a:p>
          <a:endParaRPr lang="ru-RU" sz="900"/>
        </a:p>
      </dgm:t>
    </dgm:pt>
    <dgm:pt modelId="{B3176A22-E5BF-48B6-877C-F977F3BB6EEB}" type="pres">
      <dgm:prSet presAssocID="{03EC5C67-6209-4792-8240-562E404364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6315C-FDC9-4D1C-AF64-A9F53E1CB105}" type="pres">
      <dgm:prSet presAssocID="{37699910-5879-436B-9C36-C799DF982C5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6049-4FFE-4F03-94BF-C8AA57B67075}" type="pres">
      <dgm:prSet presAssocID="{7C708B2E-45CE-4B3A-A1E1-2FAC47787116}" presName="sibTrans" presStyleLbl="sibTrans2D1" presStyleIdx="0" presStyleCnt="9"/>
      <dgm:spPr/>
      <dgm:t>
        <a:bodyPr/>
        <a:lstStyle/>
        <a:p>
          <a:endParaRPr lang="ru-RU"/>
        </a:p>
      </dgm:t>
    </dgm:pt>
    <dgm:pt modelId="{B68ABF9A-07F1-4392-BC3D-91266CFED396}" type="pres">
      <dgm:prSet presAssocID="{7C708B2E-45CE-4B3A-A1E1-2FAC47787116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C9289C90-67B5-4D9D-B067-00B3C08222D6}" type="pres">
      <dgm:prSet presAssocID="{688C635D-0E19-4C4D-96A4-FB5D14920166}" presName="node" presStyleLbl="node1" presStyleIdx="1" presStyleCnt="9" custRadScaleRad="101546" custRadScaleInc="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E5831-1CCD-4C1E-8096-64045673433D}" type="pres">
      <dgm:prSet presAssocID="{286BCE5B-C9A7-4570-BF7B-B67060F89D6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CF2AC585-D84E-45CE-AD10-A36C122B20F7}" type="pres">
      <dgm:prSet presAssocID="{286BCE5B-C9A7-4570-BF7B-B67060F89D67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ADB9D8E-1A46-44B4-ADBC-E7382F43565B}" type="pres">
      <dgm:prSet presAssocID="{D3445042-7794-4F56-BB8E-312B12B210A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F212-1ECA-424A-B1E4-74260FD5411C}" type="pres">
      <dgm:prSet presAssocID="{F2DD22F9-48A0-44CF-AF89-647677AFB9BF}" presName="sibTrans" presStyleLbl="sibTrans2D1" presStyleIdx="2" presStyleCnt="9"/>
      <dgm:spPr/>
      <dgm:t>
        <a:bodyPr/>
        <a:lstStyle/>
        <a:p>
          <a:endParaRPr lang="ru-RU"/>
        </a:p>
      </dgm:t>
    </dgm:pt>
    <dgm:pt modelId="{BE73BDDE-C052-4653-A12B-0CFC0030A263}" type="pres">
      <dgm:prSet presAssocID="{F2DD22F9-48A0-44CF-AF89-647677AFB9B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D6ED665B-71AE-4612-927D-7FA277749630}" type="pres">
      <dgm:prSet presAssocID="{04F7AC03-C2B5-478A-8DBD-E8E2BC46E54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1170-02E5-4D14-84F8-C749C97EE33D}" type="pres">
      <dgm:prSet presAssocID="{00234F45-C84B-48EE-9155-AB68BFCDCC4B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9EB7B55-C2FD-4A82-87AC-125B5FEE75B1}" type="pres">
      <dgm:prSet presAssocID="{00234F45-C84B-48EE-9155-AB68BFCDCC4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F1E318A1-DD65-4D91-8100-21F13CB58252}" type="pres">
      <dgm:prSet presAssocID="{1BB2910B-888E-4EC6-8F53-0442D8F9A6E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11F0-8893-415C-83A9-5452D0DC8A1D}" type="pres">
      <dgm:prSet presAssocID="{8111164E-34CC-4EB4-A36F-06F7D2B51F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BCAE7BD6-3651-4F64-9EF5-9A3A96C0BD41}" type="pres">
      <dgm:prSet presAssocID="{8111164E-34CC-4EB4-A36F-06F7D2B51FC2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198EA396-FEF9-4C49-B0DE-66E19CA2995A}" type="pres">
      <dgm:prSet presAssocID="{5417AD1C-0321-4801-9290-32CEEE80AB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CD95F-A50D-4A22-A8EE-F079D0A10381}" type="pres">
      <dgm:prSet presAssocID="{50D896FF-6929-449B-BD23-4EBCA34772D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2AAA14A-D1BB-4EC5-B22B-9C607C16A51B}" type="pres">
      <dgm:prSet presAssocID="{50D896FF-6929-449B-BD23-4EBCA34772D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65B60A79-21E6-4D56-8D26-6357DACB1173}" type="pres">
      <dgm:prSet presAssocID="{017A8DD4-F74F-4EB6-A214-C6076CABEC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AB4F9-8E7E-45A3-888C-978775343EDB}" type="pres">
      <dgm:prSet presAssocID="{A5C76E7D-672F-4911-9A83-0A145B0C6B46}" presName="sibTrans" presStyleLbl="sibTrans2D1" presStyleIdx="6" presStyleCnt="9"/>
      <dgm:spPr/>
      <dgm:t>
        <a:bodyPr/>
        <a:lstStyle/>
        <a:p>
          <a:endParaRPr lang="ru-RU"/>
        </a:p>
      </dgm:t>
    </dgm:pt>
    <dgm:pt modelId="{A6BC703B-5D3E-4A7C-911E-59FD8E06C2B6}" type="pres">
      <dgm:prSet presAssocID="{A5C76E7D-672F-4911-9A83-0A145B0C6B46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17A4FBBE-C7F6-4330-BC5E-4A59F2B3E9A8}" type="pres">
      <dgm:prSet presAssocID="{98D1252A-8106-49FF-9D3D-C1A1FF9043F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0431F-7CEF-4B3A-8E4B-0249AB696577}" type="pres">
      <dgm:prSet presAssocID="{06FB1035-4FE0-4145-8DB0-9D1D2CF5E23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6CA52D9B-A094-4433-B337-F2F0556175EA}" type="pres">
      <dgm:prSet presAssocID="{06FB1035-4FE0-4145-8DB0-9D1D2CF5E238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7275DF5-0C41-4A33-94D3-062220A12F13}" type="pres">
      <dgm:prSet presAssocID="{57B85D34-BDED-42AA-98BF-C7CF7089BA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74F7E-DAB0-417F-B48D-61B901ECE693}" type="pres">
      <dgm:prSet presAssocID="{F369796E-B9AD-44C7-BA51-6E0D33733F85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C87BA00-793F-47C6-AF2F-FCEF8A3E8369}" type="pres">
      <dgm:prSet presAssocID="{F369796E-B9AD-44C7-BA51-6E0D33733F85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9B76E075-3630-4A1D-8013-1DD44FD4C1F9}" type="presOf" srcId="{F2DD22F9-48A0-44CF-AF89-647677AFB9BF}" destId="{BE73BDDE-C052-4653-A12B-0CFC0030A263}" srcOrd="1" destOrd="0" presId="urn:microsoft.com/office/officeart/2005/8/layout/cycle2"/>
    <dgm:cxn modelId="{95354E7C-90F0-465C-89B9-F396607BB054}" type="presOf" srcId="{04F7AC03-C2B5-478A-8DBD-E8E2BC46E541}" destId="{D6ED665B-71AE-4612-927D-7FA277749630}" srcOrd="0" destOrd="0" presId="urn:microsoft.com/office/officeart/2005/8/layout/cycle2"/>
    <dgm:cxn modelId="{4D845D11-FB22-4D15-951F-B38A955C7C92}" type="presOf" srcId="{50D896FF-6929-449B-BD23-4EBCA34772DC}" destId="{12AAA14A-D1BB-4EC5-B22B-9C607C16A51B}" srcOrd="1" destOrd="0" presId="urn:microsoft.com/office/officeart/2005/8/layout/cycle2"/>
    <dgm:cxn modelId="{354A6A46-578D-4771-BC29-09082BBE6DEE}" srcId="{03EC5C67-6209-4792-8240-562E404364E9}" destId="{1BB2910B-888E-4EC6-8F53-0442D8F9A6EA}" srcOrd="4" destOrd="0" parTransId="{333EB236-10E4-4B2F-8B7F-DD3AF3BCE2B8}" sibTransId="{8111164E-34CC-4EB4-A36F-06F7D2B51FC2}"/>
    <dgm:cxn modelId="{B7385967-30C9-405C-8CA6-F84D6450CD72}" type="presOf" srcId="{8111164E-34CC-4EB4-A36F-06F7D2B51FC2}" destId="{BCAE7BD6-3651-4F64-9EF5-9A3A96C0BD41}" srcOrd="1" destOrd="0" presId="urn:microsoft.com/office/officeart/2005/8/layout/cycle2"/>
    <dgm:cxn modelId="{040A8A9E-DFD1-4DD7-ADA7-4FD00C9A2E87}" srcId="{03EC5C67-6209-4792-8240-562E404364E9}" destId="{D3445042-7794-4F56-BB8E-312B12B210A4}" srcOrd="2" destOrd="0" parTransId="{59988DD4-DEC6-4E85-83A8-AA7384331BF1}" sibTransId="{F2DD22F9-48A0-44CF-AF89-647677AFB9BF}"/>
    <dgm:cxn modelId="{9CD32FBE-63E1-4B1B-9162-0381353E04D1}" type="presOf" srcId="{98D1252A-8106-49FF-9D3D-C1A1FF9043F6}" destId="{17A4FBBE-C7F6-4330-BC5E-4A59F2B3E9A8}" srcOrd="0" destOrd="0" presId="urn:microsoft.com/office/officeart/2005/8/layout/cycle2"/>
    <dgm:cxn modelId="{A4E7184D-2E62-4E21-B43F-AD7CB28826C3}" type="presOf" srcId="{688C635D-0E19-4C4D-96A4-FB5D14920166}" destId="{C9289C90-67B5-4D9D-B067-00B3C08222D6}" srcOrd="0" destOrd="0" presId="urn:microsoft.com/office/officeart/2005/8/layout/cycle2"/>
    <dgm:cxn modelId="{706F5F53-32A8-4576-A3E0-E6D08F4245EF}" type="presOf" srcId="{00234F45-C84B-48EE-9155-AB68BFCDCC4B}" destId="{C9EB7B55-C2FD-4A82-87AC-125B5FEE75B1}" srcOrd="1" destOrd="0" presId="urn:microsoft.com/office/officeart/2005/8/layout/cycle2"/>
    <dgm:cxn modelId="{C1425C3E-FBB8-4A98-852E-FAA6B7C025A8}" type="presOf" srcId="{7C708B2E-45CE-4B3A-A1E1-2FAC47787116}" destId="{B68ABF9A-07F1-4392-BC3D-91266CFED396}" srcOrd="1" destOrd="0" presId="urn:microsoft.com/office/officeart/2005/8/layout/cycle2"/>
    <dgm:cxn modelId="{5F88A011-0BC8-4595-93E2-C225BCCA5B13}" type="presOf" srcId="{F369796E-B9AD-44C7-BA51-6E0D33733F85}" destId="{AC87BA00-793F-47C6-AF2F-FCEF8A3E8369}" srcOrd="1" destOrd="0" presId="urn:microsoft.com/office/officeart/2005/8/layout/cycle2"/>
    <dgm:cxn modelId="{5772CF04-50BF-45F1-B82B-249B09070178}" type="presOf" srcId="{8111164E-34CC-4EB4-A36F-06F7D2B51FC2}" destId="{E41F11F0-8893-415C-83A9-5452D0DC8A1D}" srcOrd="0" destOrd="0" presId="urn:microsoft.com/office/officeart/2005/8/layout/cycle2"/>
    <dgm:cxn modelId="{B3237415-2039-4D6E-99E6-4871A840B46F}" srcId="{03EC5C67-6209-4792-8240-562E404364E9}" destId="{98D1252A-8106-49FF-9D3D-C1A1FF9043F6}" srcOrd="7" destOrd="0" parTransId="{18E900A8-425A-4A15-ABBE-B444D865D6EB}" sibTransId="{06FB1035-4FE0-4145-8DB0-9D1D2CF5E238}"/>
    <dgm:cxn modelId="{838C1BBC-76CB-4596-BE3C-1C820AACD9A9}" srcId="{03EC5C67-6209-4792-8240-562E404364E9}" destId="{5417AD1C-0321-4801-9290-32CEEE80AB6C}" srcOrd="5" destOrd="0" parTransId="{55FEF182-4848-4CFC-A73E-5F59716DB66D}" sibTransId="{50D896FF-6929-449B-BD23-4EBCA34772DC}"/>
    <dgm:cxn modelId="{DD20DAE6-2240-4879-9AD5-AE0160CCBEDD}" srcId="{03EC5C67-6209-4792-8240-562E404364E9}" destId="{017A8DD4-F74F-4EB6-A214-C6076CABEC1B}" srcOrd="6" destOrd="0" parTransId="{FC7A9020-366F-4CC8-BB65-CAA3412BA348}" sibTransId="{A5C76E7D-672F-4911-9A83-0A145B0C6B46}"/>
    <dgm:cxn modelId="{517AAD35-31A0-475F-BA00-599C46DB9CA0}" type="presOf" srcId="{03EC5C67-6209-4792-8240-562E404364E9}" destId="{B3176A22-E5BF-48B6-877C-F977F3BB6EEB}" srcOrd="0" destOrd="0" presId="urn:microsoft.com/office/officeart/2005/8/layout/cycle2"/>
    <dgm:cxn modelId="{6388CD5E-099E-4BD5-B66A-A82C29474ED2}" type="presOf" srcId="{017A8DD4-F74F-4EB6-A214-C6076CABEC1B}" destId="{65B60A79-21E6-4D56-8D26-6357DACB1173}" srcOrd="0" destOrd="0" presId="urn:microsoft.com/office/officeart/2005/8/layout/cycle2"/>
    <dgm:cxn modelId="{388FD497-B73A-470B-8097-6AF247A4E6DA}" type="presOf" srcId="{06FB1035-4FE0-4145-8DB0-9D1D2CF5E238}" destId="{1BE0431F-7CEF-4B3A-8E4B-0249AB696577}" srcOrd="0" destOrd="0" presId="urn:microsoft.com/office/officeart/2005/8/layout/cycle2"/>
    <dgm:cxn modelId="{62CC0D25-510B-4407-B7FF-21564AE6ABE7}" type="presOf" srcId="{A5C76E7D-672F-4911-9A83-0A145B0C6B46}" destId="{A6BC703B-5D3E-4A7C-911E-59FD8E06C2B6}" srcOrd="1" destOrd="0" presId="urn:microsoft.com/office/officeart/2005/8/layout/cycle2"/>
    <dgm:cxn modelId="{D5F74008-17E2-4079-B39F-881D89454923}" type="presOf" srcId="{00234F45-C84B-48EE-9155-AB68BFCDCC4B}" destId="{76B41170-02E5-4D14-84F8-C749C97EE33D}" srcOrd="0" destOrd="0" presId="urn:microsoft.com/office/officeart/2005/8/layout/cycle2"/>
    <dgm:cxn modelId="{06BE4046-4E65-4B51-AEE2-DE19F64C10FA}" type="presOf" srcId="{37699910-5879-436B-9C36-C799DF982C54}" destId="{E6B6315C-FDC9-4D1C-AF64-A9F53E1CB105}" srcOrd="0" destOrd="0" presId="urn:microsoft.com/office/officeart/2005/8/layout/cycle2"/>
    <dgm:cxn modelId="{DFCCE940-9CA6-4E2E-B8D2-B0895AE09DE9}" type="presOf" srcId="{F2DD22F9-48A0-44CF-AF89-647677AFB9BF}" destId="{E234F212-1ECA-424A-B1E4-74260FD5411C}" srcOrd="0" destOrd="0" presId="urn:microsoft.com/office/officeart/2005/8/layout/cycle2"/>
    <dgm:cxn modelId="{589F93B1-2B71-441C-87F9-CDE923BB4EBE}" type="presOf" srcId="{286BCE5B-C9A7-4570-BF7B-B67060F89D67}" destId="{52FE5831-1CCD-4C1E-8096-64045673433D}" srcOrd="0" destOrd="0" presId="urn:microsoft.com/office/officeart/2005/8/layout/cycle2"/>
    <dgm:cxn modelId="{18DB3830-55FD-464C-A223-A9DF1A075E18}" type="presOf" srcId="{D3445042-7794-4F56-BB8E-312B12B210A4}" destId="{6ADB9D8E-1A46-44B4-ADBC-E7382F43565B}" srcOrd="0" destOrd="0" presId="urn:microsoft.com/office/officeart/2005/8/layout/cycle2"/>
    <dgm:cxn modelId="{2BD0D3ED-3539-400A-BE0B-C8ADDB6CCC95}" type="presOf" srcId="{5417AD1C-0321-4801-9290-32CEEE80AB6C}" destId="{198EA396-FEF9-4C49-B0DE-66E19CA2995A}" srcOrd="0" destOrd="0" presId="urn:microsoft.com/office/officeart/2005/8/layout/cycle2"/>
    <dgm:cxn modelId="{658E5D64-09A6-49DE-95FF-849B9FF54411}" type="presOf" srcId="{A5C76E7D-672F-4911-9A83-0A145B0C6B46}" destId="{F3EAB4F9-8E7E-45A3-888C-978775343EDB}" srcOrd="0" destOrd="0" presId="urn:microsoft.com/office/officeart/2005/8/layout/cycle2"/>
    <dgm:cxn modelId="{61B9CCBD-AB6F-481A-9E64-E32E932E4E17}" type="presOf" srcId="{286BCE5B-C9A7-4570-BF7B-B67060F89D67}" destId="{CF2AC585-D84E-45CE-AD10-A36C122B20F7}" srcOrd="1" destOrd="0" presId="urn:microsoft.com/office/officeart/2005/8/layout/cycle2"/>
    <dgm:cxn modelId="{5DE96CC4-0FB7-4C84-87FE-1AF78CFB0DE9}" type="presOf" srcId="{57B85D34-BDED-42AA-98BF-C7CF7089BA42}" destId="{57275DF5-0C41-4A33-94D3-062220A12F13}" srcOrd="0" destOrd="0" presId="urn:microsoft.com/office/officeart/2005/8/layout/cycle2"/>
    <dgm:cxn modelId="{C859720A-E473-4F6E-815D-8D7844CBC9C6}" srcId="{03EC5C67-6209-4792-8240-562E404364E9}" destId="{57B85D34-BDED-42AA-98BF-C7CF7089BA42}" srcOrd="8" destOrd="0" parTransId="{3AB42387-72AD-4674-BEC0-18F0B7FC29F0}" sibTransId="{F369796E-B9AD-44C7-BA51-6E0D33733F85}"/>
    <dgm:cxn modelId="{D2E14AF3-7632-4373-B74C-E6EFFA06DF0C}" srcId="{03EC5C67-6209-4792-8240-562E404364E9}" destId="{37699910-5879-436B-9C36-C799DF982C54}" srcOrd="0" destOrd="0" parTransId="{E5560746-CBD6-464B-86EF-DC806F515985}" sibTransId="{7C708B2E-45CE-4B3A-A1E1-2FAC47787116}"/>
    <dgm:cxn modelId="{CBE97DA1-A8C2-4E5E-9EE0-9E577188563C}" type="presOf" srcId="{50D896FF-6929-449B-BD23-4EBCA34772DC}" destId="{0A1CD95F-A50D-4A22-A8EE-F079D0A10381}" srcOrd="0" destOrd="0" presId="urn:microsoft.com/office/officeart/2005/8/layout/cycle2"/>
    <dgm:cxn modelId="{85A5C554-5BE4-42E2-8B38-8D1A62EABF9D}" srcId="{03EC5C67-6209-4792-8240-562E404364E9}" destId="{04F7AC03-C2B5-478A-8DBD-E8E2BC46E541}" srcOrd="3" destOrd="0" parTransId="{0184DBC9-41AA-46D2-A86E-94E44BE60FD3}" sibTransId="{00234F45-C84B-48EE-9155-AB68BFCDCC4B}"/>
    <dgm:cxn modelId="{C456783C-4143-465F-84A6-89F2B0F6CE62}" type="presOf" srcId="{7C708B2E-45CE-4B3A-A1E1-2FAC47787116}" destId="{8F046049-4FFE-4F03-94BF-C8AA57B67075}" srcOrd="0" destOrd="0" presId="urn:microsoft.com/office/officeart/2005/8/layout/cycle2"/>
    <dgm:cxn modelId="{250D295C-C1C2-4E6E-A2BC-30E79D1F737B}" type="presOf" srcId="{F369796E-B9AD-44C7-BA51-6E0D33733F85}" destId="{5E374F7E-DAB0-417F-B48D-61B901ECE693}" srcOrd="0" destOrd="0" presId="urn:microsoft.com/office/officeart/2005/8/layout/cycle2"/>
    <dgm:cxn modelId="{C6868EC9-90C2-4D32-82B8-4BDC0D539726}" type="presOf" srcId="{06FB1035-4FE0-4145-8DB0-9D1D2CF5E238}" destId="{6CA52D9B-A094-4433-B337-F2F0556175EA}" srcOrd="1" destOrd="0" presId="urn:microsoft.com/office/officeart/2005/8/layout/cycle2"/>
    <dgm:cxn modelId="{67435219-3438-49FD-A4CE-ADC5B6EA0A46}" srcId="{03EC5C67-6209-4792-8240-562E404364E9}" destId="{688C635D-0E19-4C4D-96A4-FB5D14920166}" srcOrd="1" destOrd="0" parTransId="{1D7C0372-1F25-4EC1-9B61-B105427B06D9}" sibTransId="{286BCE5B-C9A7-4570-BF7B-B67060F89D67}"/>
    <dgm:cxn modelId="{FA0238D3-83F4-42BB-B294-0ED1FCA5D274}" type="presOf" srcId="{1BB2910B-888E-4EC6-8F53-0442D8F9A6EA}" destId="{F1E318A1-DD65-4D91-8100-21F13CB58252}" srcOrd="0" destOrd="0" presId="urn:microsoft.com/office/officeart/2005/8/layout/cycle2"/>
    <dgm:cxn modelId="{8E5A452B-ABA7-43C1-B3BC-631E4BBCAEB6}" type="presParOf" srcId="{B3176A22-E5BF-48B6-877C-F977F3BB6EEB}" destId="{E6B6315C-FDC9-4D1C-AF64-A9F53E1CB105}" srcOrd="0" destOrd="0" presId="urn:microsoft.com/office/officeart/2005/8/layout/cycle2"/>
    <dgm:cxn modelId="{2A500669-AED0-43C7-9DF0-D5DC0110F568}" type="presParOf" srcId="{B3176A22-E5BF-48B6-877C-F977F3BB6EEB}" destId="{8F046049-4FFE-4F03-94BF-C8AA57B67075}" srcOrd="1" destOrd="0" presId="urn:microsoft.com/office/officeart/2005/8/layout/cycle2"/>
    <dgm:cxn modelId="{D497232E-7A24-4318-8FE1-0F251D16CB3D}" type="presParOf" srcId="{8F046049-4FFE-4F03-94BF-C8AA57B67075}" destId="{B68ABF9A-07F1-4392-BC3D-91266CFED396}" srcOrd="0" destOrd="0" presId="urn:microsoft.com/office/officeart/2005/8/layout/cycle2"/>
    <dgm:cxn modelId="{70F59EEA-24FE-4211-8643-1DD4EC566D2A}" type="presParOf" srcId="{B3176A22-E5BF-48B6-877C-F977F3BB6EEB}" destId="{C9289C90-67B5-4D9D-B067-00B3C08222D6}" srcOrd="2" destOrd="0" presId="urn:microsoft.com/office/officeart/2005/8/layout/cycle2"/>
    <dgm:cxn modelId="{A85D2A51-A5C9-478C-B419-E09D04A44F8A}" type="presParOf" srcId="{B3176A22-E5BF-48B6-877C-F977F3BB6EEB}" destId="{52FE5831-1CCD-4C1E-8096-64045673433D}" srcOrd="3" destOrd="0" presId="urn:microsoft.com/office/officeart/2005/8/layout/cycle2"/>
    <dgm:cxn modelId="{B4605B4D-2C41-4CEE-8BB7-2E87E0E05620}" type="presParOf" srcId="{52FE5831-1CCD-4C1E-8096-64045673433D}" destId="{CF2AC585-D84E-45CE-AD10-A36C122B20F7}" srcOrd="0" destOrd="0" presId="urn:microsoft.com/office/officeart/2005/8/layout/cycle2"/>
    <dgm:cxn modelId="{9240E6B1-D6B1-4A09-8846-790DA0F53132}" type="presParOf" srcId="{B3176A22-E5BF-48B6-877C-F977F3BB6EEB}" destId="{6ADB9D8E-1A46-44B4-ADBC-E7382F43565B}" srcOrd="4" destOrd="0" presId="urn:microsoft.com/office/officeart/2005/8/layout/cycle2"/>
    <dgm:cxn modelId="{DC71E126-DDF2-49C7-899C-F77DF58FAA33}" type="presParOf" srcId="{B3176A22-E5BF-48B6-877C-F977F3BB6EEB}" destId="{E234F212-1ECA-424A-B1E4-74260FD5411C}" srcOrd="5" destOrd="0" presId="urn:microsoft.com/office/officeart/2005/8/layout/cycle2"/>
    <dgm:cxn modelId="{CD8D7DEA-D21C-4D73-8472-F1F0910DAFD1}" type="presParOf" srcId="{E234F212-1ECA-424A-B1E4-74260FD5411C}" destId="{BE73BDDE-C052-4653-A12B-0CFC0030A263}" srcOrd="0" destOrd="0" presId="urn:microsoft.com/office/officeart/2005/8/layout/cycle2"/>
    <dgm:cxn modelId="{067A7BFC-D4CC-4BC2-98AF-B8DD3AA480FD}" type="presParOf" srcId="{B3176A22-E5BF-48B6-877C-F977F3BB6EEB}" destId="{D6ED665B-71AE-4612-927D-7FA277749630}" srcOrd="6" destOrd="0" presId="urn:microsoft.com/office/officeart/2005/8/layout/cycle2"/>
    <dgm:cxn modelId="{8185BE1D-A831-4010-887B-6DD19318EFD3}" type="presParOf" srcId="{B3176A22-E5BF-48B6-877C-F977F3BB6EEB}" destId="{76B41170-02E5-4D14-84F8-C749C97EE33D}" srcOrd="7" destOrd="0" presId="urn:microsoft.com/office/officeart/2005/8/layout/cycle2"/>
    <dgm:cxn modelId="{974B294E-428F-4130-973A-2BF7526961ED}" type="presParOf" srcId="{76B41170-02E5-4D14-84F8-C749C97EE33D}" destId="{C9EB7B55-C2FD-4A82-87AC-125B5FEE75B1}" srcOrd="0" destOrd="0" presId="urn:microsoft.com/office/officeart/2005/8/layout/cycle2"/>
    <dgm:cxn modelId="{E271A432-D751-4D92-B59E-0A2F53AFA5D3}" type="presParOf" srcId="{B3176A22-E5BF-48B6-877C-F977F3BB6EEB}" destId="{F1E318A1-DD65-4D91-8100-21F13CB58252}" srcOrd="8" destOrd="0" presId="urn:microsoft.com/office/officeart/2005/8/layout/cycle2"/>
    <dgm:cxn modelId="{032A0B23-2036-416E-968A-C29F2DFE8B21}" type="presParOf" srcId="{B3176A22-E5BF-48B6-877C-F977F3BB6EEB}" destId="{E41F11F0-8893-415C-83A9-5452D0DC8A1D}" srcOrd="9" destOrd="0" presId="urn:microsoft.com/office/officeart/2005/8/layout/cycle2"/>
    <dgm:cxn modelId="{87CA14D8-B4BA-483B-8CDB-0B82568FF9B5}" type="presParOf" srcId="{E41F11F0-8893-415C-83A9-5452D0DC8A1D}" destId="{BCAE7BD6-3651-4F64-9EF5-9A3A96C0BD41}" srcOrd="0" destOrd="0" presId="urn:microsoft.com/office/officeart/2005/8/layout/cycle2"/>
    <dgm:cxn modelId="{6A133001-F084-470C-B32A-AB71E60B57E8}" type="presParOf" srcId="{B3176A22-E5BF-48B6-877C-F977F3BB6EEB}" destId="{198EA396-FEF9-4C49-B0DE-66E19CA2995A}" srcOrd="10" destOrd="0" presId="urn:microsoft.com/office/officeart/2005/8/layout/cycle2"/>
    <dgm:cxn modelId="{54E21244-C523-4352-ABB7-C966A43452E5}" type="presParOf" srcId="{B3176A22-E5BF-48B6-877C-F977F3BB6EEB}" destId="{0A1CD95F-A50D-4A22-A8EE-F079D0A10381}" srcOrd="11" destOrd="0" presId="urn:microsoft.com/office/officeart/2005/8/layout/cycle2"/>
    <dgm:cxn modelId="{4CB65718-B66E-4D8F-BF6F-550C4295D1F2}" type="presParOf" srcId="{0A1CD95F-A50D-4A22-A8EE-F079D0A10381}" destId="{12AAA14A-D1BB-4EC5-B22B-9C607C16A51B}" srcOrd="0" destOrd="0" presId="urn:microsoft.com/office/officeart/2005/8/layout/cycle2"/>
    <dgm:cxn modelId="{A9D9BA33-0055-4C8C-95FC-06613F5FCF27}" type="presParOf" srcId="{B3176A22-E5BF-48B6-877C-F977F3BB6EEB}" destId="{65B60A79-21E6-4D56-8D26-6357DACB1173}" srcOrd="12" destOrd="0" presId="urn:microsoft.com/office/officeart/2005/8/layout/cycle2"/>
    <dgm:cxn modelId="{C772B752-FD8D-4728-9677-74BEF46B37E2}" type="presParOf" srcId="{B3176A22-E5BF-48B6-877C-F977F3BB6EEB}" destId="{F3EAB4F9-8E7E-45A3-888C-978775343EDB}" srcOrd="13" destOrd="0" presId="urn:microsoft.com/office/officeart/2005/8/layout/cycle2"/>
    <dgm:cxn modelId="{DEF3BFAC-CF7C-4F81-8E0D-4E36F11CF96F}" type="presParOf" srcId="{F3EAB4F9-8E7E-45A3-888C-978775343EDB}" destId="{A6BC703B-5D3E-4A7C-911E-59FD8E06C2B6}" srcOrd="0" destOrd="0" presId="urn:microsoft.com/office/officeart/2005/8/layout/cycle2"/>
    <dgm:cxn modelId="{91D996FE-743A-495F-BA7E-A2F80B9045B6}" type="presParOf" srcId="{B3176A22-E5BF-48B6-877C-F977F3BB6EEB}" destId="{17A4FBBE-C7F6-4330-BC5E-4A59F2B3E9A8}" srcOrd="14" destOrd="0" presId="urn:microsoft.com/office/officeart/2005/8/layout/cycle2"/>
    <dgm:cxn modelId="{C0AF3F8E-8B4B-4D1F-BA19-964303EFDE48}" type="presParOf" srcId="{B3176A22-E5BF-48B6-877C-F977F3BB6EEB}" destId="{1BE0431F-7CEF-4B3A-8E4B-0249AB696577}" srcOrd="15" destOrd="0" presId="urn:microsoft.com/office/officeart/2005/8/layout/cycle2"/>
    <dgm:cxn modelId="{4690FB80-1EBD-4698-8D9C-FCAA8C17FE5F}" type="presParOf" srcId="{1BE0431F-7CEF-4B3A-8E4B-0249AB696577}" destId="{6CA52D9B-A094-4433-B337-F2F0556175EA}" srcOrd="0" destOrd="0" presId="urn:microsoft.com/office/officeart/2005/8/layout/cycle2"/>
    <dgm:cxn modelId="{B4F66CF9-ADF0-48EE-8304-247BCA492F64}" type="presParOf" srcId="{B3176A22-E5BF-48B6-877C-F977F3BB6EEB}" destId="{57275DF5-0C41-4A33-94D3-062220A12F13}" srcOrd="16" destOrd="0" presId="urn:microsoft.com/office/officeart/2005/8/layout/cycle2"/>
    <dgm:cxn modelId="{9316C23B-8ED1-40BF-B9E8-25146F9E5BEC}" type="presParOf" srcId="{B3176A22-E5BF-48B6-877C-F977F3BB6EEB}" destId="{5E374F7E-DAB0-417F-B48D-61B901ECE693}" srcOrd="17" destOrd="0" presId="urn:microsoft.com/office/officeart/2005/8/layout/cycle2"/>
    <dgm:cxn modelId="{6113BB3F-C044-446A-9FC1-0A67A6256077}" type="presParOf" srcId="{5E374F7E-DAB0-417F-B48D-61B901ECE693}" destId="{AC87BA00-793F-47C6-AF2F-FCEF8A3E8369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B6315C-FDC9-4D1C-AF64-A9F53E1CB105}">
      <dsp:nvSpPr>
        <dsp:cNvPr id="0" name=""/>
        <dsp:cNvSpPr/>
      </dsp:nvSpPr>
      <dsp:spPr>
        <a:xfrm>
          <a:off x="3451913" y="1525"/>
          <a:ext cx="1222056" cy="122205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Развитие недобросовестной конкуренции, монополизация рынка, гибель МСП </a:t>
          </a:r>
          <a:endParaRPr lang="ru-RU" sz="900" kern="1200" dirty="0"/>
        </a:p>
      </dsp:txBody>
      <dsp:txXfrm>
        <a:off x="3451913" y="1525"/>
        <a:ext cx="1222056" cy="1222056"/>
      </dsp:txXfrm>
    </dsp:sp>
    <dsp:sp modelId="{8F046049-4FFE-4F03-94BF-C8AA57B67075}">
      <dsp:nvSpPr>
        <dsp:cNvPr id="0" name=""/>
        <dsp:cNvSpPr/>
      </dsp:nvSpPr>
      <dsp:spPr>
        <a:xfrm rot="1177635">
          <a:off x="4771935" y="724928"/>
          <a:ext cx="368770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177635">
        <a:off x="4771935" y="724928"/>
        <a:ext cx="368770" cy="412444"/>
      </dsp:txXfrm>
    </dsp:sp>
    <dsp:sp modelId="{C9289C90-67B5-4D9D-B067-00B3C08222D6}">
      <dsp:nvSpPr>
        <dsp:cNvPr id="0" name=""/>
        <dsp:cNvSpPr/>
      </dsp:nvSpPr>
      <dsp:spPr>
        <a:xfrm>
          <a:off x="5258332" y="645731"/>
          <a:ext cx="1222056" cy="1222056"/>
        </a:xfrm>
        <a:prstGeom prst="ellipse">
          <a:avLst/>
        </a:prstGeom>
        <a:solidFill>
          <a:schemeClr val="accent3">
            <a:shade val="80000"/>
            <a:hueOff val="1840"/>
            <a:satOff val="-2399"/>
            <a:lumOff val="3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Увеличение стоимости кадастровых работ и строительного комплекса</a:t>
          </a:r>
          <a:endParaRPr lang="ru-RU" sz="900" kern="1200" dirty="0"/>
        </a:p>
      </dsp:txBody>
      <dsp:txXfrm>
        <a:off x="5258332" y="645731"/>
        <a:ext cx="1222056" cy="1222056"/>
      </dsp:txXfrm>
    </dsp:sp>
    <dsp:sp modelId="{52FE5831-1CCD-4C1E-8096-64045673433D}">
      <dsp:nvSpPr>
        <dsp:cNvPr id="0" name=""/>
        <dsp:cNvSpPr/>
      </dsp:nvSpPr>
      <dsp:spPr>
        <a:xfrm rot="3722748">
          <a:off x="6134830" y="1828771"/>
          <a:ext cx="295053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13"/>
            <a:satOff val="-2350"/>
            <a:lumOff val="34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722748">
        <a:off x="6134830" y="1828771"/>
        <a:ext cx="295053" cy="412444"/>
      </dsp:txXfrm>
    </dsp:sp>
    <dsp:sp modelId="{6ADB9D8E-1A46-44B4-ADBC-E7382F43565B}">
      <dsp:nvSpPr>
        <dsp:cNvPr id="0" name=""/>
        <dsp:cNvSpPr/>
      </dsp:nvSpPr>
      <dsp:spPr>
        <a:xfrm>
          <a:off x="6092154" y="2216951"/>
          <a:ext cx="1222056" cy="1222056"/>
        </a:xfrm>
        <a:prstGeom prst="ellipse">
          <a:avLst/>
        </a:prstGeom>
        <a:solidFill>
          <a:schemeClr val="accent3">
            <a:shade val="80000"/>
            <a:hueOff val="3680"/>
            <a:satOff val="-4799"/>
            <a:lumOff val="7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коррупция</a:t>
          </a:r>
          <a:endParaRPr lang="ru-RU" sz="900" kern="1200" dirty="0"/>
        </a:p>
      </dsp:txBody>
      <dsp:txXfrm>
        <a:off x="6092154" y="2216951"/>
        <a:ext cx="1222056" cy="1222056"/>
      </dsp:txXfrm>
    </dsp:sp>
    <dsp:sp modelId="{E234F212-1ECA-424A-B1E4-74260FD5411C}">
      <dsp:nvSpPr>
        <dsp:cNvPr id="0" name=""/>
        <dsp:cNvSpPr/>
      </dsp:nvSpPr>
      <dsp:spPr>
        <a:xfrm rot="6000000">
          <a:off x="6383413" y="3515734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626"/>
            <a:satOff val="-4700"/>
            <a:lumOff val="68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000000">
        <a:off x="6383413" y="3515734"/>
        <a:ext cx="324272" cy="412444"/>
      </dsp:txXfrm>
    </dsp:sp>
    <dsp:sp modelId="{D6ED665B-71AE-4612-927D-7FA277749630}">
      <dsp:nvSpPr>
        <dsp:cNvPr id="0" name=""/>
        <dsp:cNvSpPr/>
      </dsp:nvSpPr>
      <dsp:spPr>
        <a:xfrm>
          <a:off x="5773702" y="4022982"/>
          <a:ext cx="1222056" cy="1222056"/>
        </a:xfrm>
        <a:prstGeom prst="ellipse">
          <a:avLst/>
        </a:prstGeom>
        <a:solidFill>
          <a:schemeClr val="accent3">
            <a:shade val="80000"/>
            <a:hueOff val="5521"/>
            <a:satOff val="-7198"/>
            <a:lumOff val="11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Снижение точности и качества работ, снижение достоверности ЕГРН </a:t>
          </a:r>
          <a:endParaRPr lang="ru-RU" sz="900" kern="1200" dirty="0"/>
        </a:p>
      </dsp:txBody>
      <dsp:txXfrm>
        <a:off x="5773702" y="4022982"/>
        <a:ext cx="1222056" cy="1222056"/>
      </dsp:txXfrm>
    </dsp:sp>
    <dsp:sp modelId="{76B41170-02E5-4D14-84F8-C749C97EE33D}">
      <dsp:nvSpPr>
        <dsp:cNvPr id="0" name=""/>
        <dsp:cNvSpPr/>
      </dsp:nvSpPr>
      <dsp:spPr>
        <a:xfrm rot="8400000">
          <a:off x="5527203" y="5011291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440"/>
            <a:satOff val="-7050"/>
            <a:lumOff val="10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8400000">
        <a:off x="5527203" y="5011291"/>
        <a:ext cx="324272" cy="412444"/>
      </dsp:txXfrm>
    </dsp:sp>
    <dsp:sp modelId="{F1E318A1-DD65-4D91-8100-21F13CB58252}">
      <dsp:nvSpPr>
        <dsp:cNvPr id="0" name=""/>
        <dsp:cNvSpPr/>
      </dsp:nvSpPr>
      <dsp:spPr>
        <a:xfrm>
          <a:off x="4368859" y="5201785"/>
          <a:ext cx="1222056" cy="1222056"/>
        </a:xfrm>
        <a:prstGeom prst="ellipse">
          <a:avLst/>
        </a:prstGeom>
        <a:solidFill>
          <a:schemeClr val="accent3">
            <a:shade val="80000"/>
            <a:hueOff val="7361"/>
            <a:satOff val="-9597"/>
            <a:lumOff val="14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понижения инвестиционной привлекательности регионов, увеличение имущественных споров</a:t>
          </a:r>
          <a:endParaRPr lang="ru-RU" sz="900" kern="1200" dirty="0"/>
        </a:p>
      </dsp:txBody>
      <dsp:txXfrm>
        <a:off x="4368859" y="5201785"/>
        <a:ext cx="1222056" cy="1222056"/>
      </dsp:txXfrm>
    </dsp:sp>
    <dsp:sp modelId="{E41F11F0-8893-415C-83A9-5452D0DC8A1D}">
      <dsp:nvSpPr>
        <dsp:cNvPr id="0" name=""/>
        <dsp:cNvSpPr/>
      </dsp:nvSpPr>
      <dsp:spPr>
        <a:xfrm rot="10800000">
          <a:off x="3909982" y="5606591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7253"/>
            <a:satOff val="-9400"/>
            <a:lumOff val="13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909982" y="5606591"/>
        <a:ext cx="324272" cy="412444"/>
      </dsp:txXfrm>
    </dsp:sp>
    <dsp:sp modelId="{198EA396-FEF9-4C49-B0DE-66E19CA2995A}">
      <dsp:nvSpPr>
        <dsp:cNvPr id="0" name=""/>
        <dsp:cNvSpPr/>
      </dsp:nvSpPr>
      <dsp:spPr>
        <a:xfrm>
          <a:off x="2534967" y="5201785"/>
          <a:ext cx="1222056" cy="1222056"/>
        </a:xfrm>
        <a:prstGeom prst="ellipse">
          <a:avLst/>
        </a:prstGeom>
        <a:solidFill>
          <a:schemeClr val="accent3">
            <a:shade val="80000"/>
            <a:hueOff val="9201"/>
            <a:satOff val="-11997"/>
            <a:lumOff val="18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Невостребован-ность высшего профильного образования </a:t>
          </a:r>
          <a:endParaRPr lang="ru-RU" sz="900" kern="1200" dirty="0"/>
        </a:p>
      </dsp:txBody>
      <dsp:txXfrm>
        <a:off x="2534967" y="5201785"/>
        <a:ext cx="1222056" cy="1222056"/>
      </dsp:txXfrm>
    </dsp:sp>
    <dsp:sp modelId="{0A1CD95F-A50D-4A22-A8EE-F079D0A10381}">
      <dsp:nvSpPr>
        <dsp:cNvPr id="0" name=""/>
        <dsp:cNvSpPr/>
      </dsp:nvSpPr>
      <dsp:spPr>
        <a:xfrm rot="13200000">
          <a:off x="2288467" y="5023089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066"/>
            <a:satOff val="-11750"/>
            <a:lumOff val="171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200000">
        <a:off x="2288467" y="5023089"/>
        <a:ext cx="324272" cy="412444"/>
      </dsp:txXfrm>
    </dsp:sp>
    <dsp:sp modelId="{65B60A79-21E6-4D56-8D26-6357DACB1173}">
      <dsp:nvSpPr>
        <dsp:cNvPr id="0" name=""/>
        <dsp:cNvSpPr/>
      </dsp:nvSpPr>
      <dsp:spPr>
        <a:xfrm>
          <a:off x="1130124" y="4022982"/>
          <a:ext cx="1222056" cy="1222056"/>
        </a:xfrm>
        <a:prstGeom prst="ellipse">
          <a:avLst/>
        </a:prstGeom>
        <a:solidFill>
          <a:schemeClr val="accent3">
            <a:shade val="80000"/>
            <a:hueOff val="11041"/>
            <a:satOff val="-14396"/>
            <a:lumOff val="22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Calibri" panose="020F0502020204030204" pitchFamily="34" charset="0"/>
            </a:rPr>
            <a:t>Социальные проблемы: увеличение безработицы, особенно среди женщин с несовершеннолетними детьми</a:t>
          </a:r>
          <a:endParaRPr lang="ru-RU" sz="900" kern="1200" dirty="0"/>
        </a:p>
      </dsp:txBody>
      <dsp:txXfrm>
        <a:off x="1130124" y="4022982"/>
        <a:ext cx="1222056" cy="1222056"/>
      </dsp:txXfrm>
    </dsp:sp>
    <dsp:sp modelId="{F3EAB4F9-8E7E-45A3-888C-978775343EDB}">
      <dsp:nvSpPr>
        <dsp:cNvPr id="0" name=""/>
        <dsp:cNvSpPr/>
      </dsp:nvSpPr>
      <dsp:spPr>
        <a:xfrm rot="15600000">
          <a:off x="1421383" y="3533811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0879"/>
            <a:satOff val="-14100"/>
            <a:lumOff val="205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600000">
        <a:off x="1421383" y="3533811"/>
        <a:ext cx="324272" cy="412444"/>
      </dsp:txXfrm>
    </dsp:sp>
    <dsp:sp modelId="{17A4FBBE-C7F6-4330-BC5E-4A59F2B3E9A8}">
      <dsp:nvSpPr>
        <dsp:cNvPr id="0" name=""/>
        <dsp:cNvSpPr/>
      </dsp:nvSpPr>
      <dsp:spPr>
        <a:xfrm>
          <a:off x="811672" y="2216951"/>
          <a:ext cx="1222056" cy="1222056"/>
        </a:xfrm>
        <a:prstGeom prst="ellipse">
          <a:avLst/>
        </a:prstGeom>
        <a:solidFill>
          <a:schemeClr val="accent3">
            <a:shade val="80000"/>
            <a:hueOff val="12881"/>
            <a:satOff val="-16796"/>
            <a:lumOff val="26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Недофинан-сирование субъектовых бюджетов</a:t>
          </a:r>
          <a:endParaRPr lang="ru-RU" sz="900" kern="1200" dirty="0" smtClean="0">
            <a:latin typeface="Calibri" panose="020F0502020204030204" pitchFamily="34" charset="0"/>
          </a:endParaRPr>
        </a:p>
      </dsp:txBody>
      <dsp:txXfrm>
        <a:off x="811672" y="2216951"/>
        <a:ext cx="1222056" cy="1222056"/>
      </dsp:txXfrm>
    </dsp:sp>
    <dsp:sp modelId="{1BE0431F-7CEF-4B3A-8E4B-0249AB696577}">
      <dsp:nvSpPr>
        <dsp:cNvPr id="0" name=""/>
        <dsp:cNvSpPr/>
      </dsp:nvSpPr>
      <dsp:spPr>
        <a:xfrm rot="18000000">
          <a:off x="1714448" y="1835606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2692"/>
            <a:satOff val="-16450"/>
            <a:lumOff val="239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000000">
        <a:off x="1714448" y="1835606"/>
        <a:ext cx="324272" cy="412444"/>
      </dsp:txXfrm>
    </dsp:sp>
    <dsp:sp modelId="{57275DF5-0C41-4A33-94D3-062220A12F13}">
      <dsp:nvSpPr>
        <dsp:cNvPr id="0" name=""/>
        <dsp:cNvSpPr/>
      </dsp:nvSpPr>
      <dsp:spPr>
        <a:xfrm>
          <a:off x="1728618" y="628753"/>
          <a:ext cx="1222056" cy="1222056"/>
        </a:xfrm>
        <a:prstGeom prst="ellipse">
          <a:avLst/>
        </a:prstGeom>
        <a:solidFill>
          <a:schemeClr val="accent3">
            <a:shade val="80000"/>
            <a:hueOff val="14722"/>
            <a:satOff val="-19195"/>
            <a:lumOff val="29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Calibri" panose="020F0502020204030204" pitchFamily="34" charset="0"/>
            </a:rPr>
            <a:t>Шаг назад в международных трендах формирования современных рынков кадастровых работ</a:t>
          </a:r>
          <a:endParaRPr lang="ru-RU" sz="900" kern="1200" dirty="0" smtClean="0">
            <a:latin typeface="Calibri" panose="020F0502020204030204" pitchFamily="34" charset="0"/>
          </a:endParaRPr>
        </a:p>
      </dsp:txBody>
      <dsp:txXfrm>
        <a:off x="1728618" y="628753"/>
        <a:ext cx="1222056" cy="1222056"/>
      </dsp:txXfrm>
    </dsp:sp>
    <dsp:sp modelId="{5E374F7E-DAB0-417F-B48D-61B901ECE693}">
      <dsp:nvSpPr>
        <dsp:cNvPr id="0" name=""/>
        <dsp:cNvSpPr/>
      </dsp:nvSpPr>
      <dsp:spPr>
        <a:xfrm rot="20400000">
          <a:off x="3030533" y="723085"/>
          <a:ext cx="324272" cy="412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506"/>
            <a:satOff val="-18800"/>
            <a:lumOff val="274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0400000">
        <a:off x="3030533" y="723085"/>
        <a:ext cx="324272" cy="41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8918E-8BFE-4040-BCD7-754745CE748B}" type="datetime1">
              <a:rPr lang="ru-RU" smtClean="0">
                <a:latin typeface="Calibri" panose="020F0502020204030204" pitchFamily="34" charset="0"/>
              </a:rPr>
              <a:pPr rtl="0"/>
              <a:t>15.07.20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>
                <a:latin typeface="Calibri" panose="020F0502020204030204" pitchFamily="34" charset="0"/>
              </a:rPr>
              <a:pPr rtl="0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FD1D5A-E8B0-43AE-BF77-50F139037D05}" type="datetime1">
              <a:rPr lang="ru-RU" smtClean="0"/>
              <a:pPr/>
              <a:t>15.07.20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C971FF-EF28-4195-A575-329446EFA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08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49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а" descr="Карта Северной Америки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98A9F-DAAE-4609-8F70-2472A4F0596B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6B045-5FC5-4A23-9F60-552EDFEE69B1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9C0BF-35F7-4BB0-B9E5-CCEE3BEF67E7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BC25E-DD41-4F7E-B5AA-D994CCEB4C8C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23F60-36A0-4F08-85A2-76913E21A348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2D717-7E58-448E-9649-2FFF7AB7B094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BA312-53BF-4077-8BC8-53F4A070F6B2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5402E-3ABE-4B65-95D1-8FE2124B27B6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83013-9E4A-44CE-8C80-B55D145D6D9E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5064FC-7318-4144-ABBD-521854216DF2}" type="datetime1">
              <a:rPr lang="ru-RU" noProof="0" smtClean="0"/>
              <a:pPr rtl="0"/>
              <a:t>15.07.20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133794F-F1B3-4559-A86E-1D3DBDE78770}" type="datetime1">
              <a:rPr lang="ru-RU" smtClean="0"/>
              <a:pPr/>
              <a:t>15.07.20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772816"/>
            <a:ext cx="9753600" cy="239992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>
                <a:solidFill>
                  <a:srgbClr val="002060"/>
                </a:solidFill>
              </a:rPr>
              <a:t>ГОССЕКТОР НА РЫНКЕ КАДАСТРОВЫХ РАБОТ: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ТЕКУЩЕЕ ПОЛОЖЕНИЕ И ПЕРСПЕКТИВА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 свете Законопроекта №962484-7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80708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4297" y="1036216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6100" y="5373216"/>
            <a:ext cx="58326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sz="1600" b="1" dirty="0">
                <a:solidFill>
                  <a:srgbClr val="002060"/>
                </a:solidFill>
              </a:rPr>
              <a:t>Ассоциации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«Национальная палата кадастровых инженеров»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Овчинникова</a:t>
            </a:r>
            <a:r>
              <a:rPr lang="ru-RU" sz="1600" b="1" dirty="0" smtClean="0">
                <a:solidFill>
                  <a:srgbClr val="002060"/>
                </a:solidFill>
              </a:rPr>
              <a:t> Алла </a:t>
            </a:r>
            <a:r>
              <a:rPr lang="ru-RU" sz="1600" b="1" dirty="0" err="1" smtClean="0">
                <a:solidFill>
                  <a:srgbClr val="002060"/>
                </a:solidFill>
              </a:rPr>
              <a:t>Григорьенва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https://cs6.livemaster.ru/storage/66/47/87f10d0d4950182182275c336a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44" y="3789040"/>
            <a:ext cx="3415429" cy="26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5"/>
          <p:cNvSpPr>
            <a:spLocks noGrp="1"/>
          </p:cNvSpPr>
          <p:nvPr>
            <p:ph type="title"/>
          </p:nvPr>
        </p:nvSpPr>
        <p:spPr>
          <a:xfrm>
            <a:off x="621804" y="2636912"/>
            <a:ext cx="4248472" cy="216024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ПОСЛЕДСТВИЯ НАДЕЛЕНИЯ ФГБУ «ФКП Росреестра» полномочиями на проведение кадастровых и землеустроительных работ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pic>
        <p:nvPicPr>
          <p:cNvPr id="7170" name="Picture 2" descr="\\psf\Home\Desktop\Снимок экрана 2020-07-15 в 20.59.50.png"/>
          <p:cNvPicPr>
            <a:picLocks noChangeAspect="1" noChangeArrowheads="1"/>
          </p:cNvPicPr>
          <p:nvPr/>
        </p:nvPicPr>
        <p:blipFill>
          <a:blip r:embed="rId4" cstate="print"/>
          <a:srcRect l="5249"/>
          <a:stretch>
            <a:fillRect/>
          </a:stretch>
        </p:blipFill>
        <p:spPr bwMode="auto">
          <a:xfrm>
            <a:off x="7984353" y="2276872"/>
            <a:ext cx="1620066" cy="2232248"/>
          </a:xfrm>
          <a:prstGeom prst="rect">
            <a:avLst/>
          </a:prstGeom>
          <a:noFill/>
        </p:spPr>
      </p:pic>
      <p:graphicFrame>
        <p:nvGraphicFramePr>
          <p:cNvPr id="22" name="Схема 21"/>
          <p:cNvGraphicFramePr/>
          <p:nvPr/>
        </p:nvGraphicFramePr>
        <p:xfrm>
          <a:off x="4726260" y="332656"/>
          <a:ext cx="8125883" cy="642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2339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64" y="54868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18353" y="130418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95471" y="5064278"/>
            <a:ext cx="5832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sz="1600" b="1" dirty="0">
                <a:solidFill>
                  <a:srgbClr val="002060"/>
                </a:solidFill>
              </a:rPr>
              <a:t>Ассоциации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«Национальная палата кадастровых инженеров»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Овчинникова</a:t>
            </a:r>
            <a:r>
              <a:rPr lang="ru-RU" sz="1600" b="1" dirty="0" smtClean="0">
                <a:solidFill>
                  <a:srgbClr val="002060"/>
                </a:solidFill>
              </a:rPr>
              <a:t> Алла Григорьевна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0156" y="3247331"/>
            <a:ext cx="686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05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477788" y="2564904"/>
            <a:ext cx="4608511" cy="720080"/>
          </a:xfrm>
        </p:spPr>
        <p:txBody>
          <a:bodyPr rtlCol="0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«Концепция законопроекта»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-602332" y="3429000"/>
            <a:ext cx="609441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ctr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Совершенствование                             нормативно-правового регулирования государственной регистрации прав                 и кадастрового учета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\\psf\Home\Desktop\Снимок экрана 2020-07-15 в 16.13.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324" y="3717032"/>
            <a:ext cx="1193021" cy="792088"/>
          </a:xfrm>
          <a:prstGeom prst="rect">
            <a:avLst/>
          </a:prstGeom>
          <a:noFill/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6598468" y="3717032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Расширение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перечня заявителей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 descr="\\psf\Home\Desktop\Снимок экрана 2020-07-15 в 16.16.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0876" y="4437112"/>
            <a:ext cx="936104" cy="957624"/>
          </a:xfrm>
          <a:prstGeom prst="rect">
            <a:avLst/>
          </a:prstGeom>
          <a:noFill/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9164490" y="5445224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Взаимодействие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 МФЦ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33" name="Picture 9" descr="\\psf\Home\Desktop\Снимок экрана 2020-07-15 в 16.16.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4852" y="260648"/>
            <a:ext cx="1104900" cy="965200"/>
          </a:xfrm>
          <a:prstGeom prst="rect">
            <a:avLst/>
          </a:prstGeom>
          <a:noFill/>
        </p:spPr>
      </p:pic>
      <p:sp>
        <p:nvSpPr>
          <p:cNvPr id="19" name="Объект 4"/>
          <p:cNvSpPr txBox="1">
            <a:spLocks/>
          </p:cNvSpPr>
          <p:nvPr/>
        </p:nvSpPr>
        <p:spPr>
          <a:xfrm>
            <a:off x="9164490" y="1412776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Выездной прием документов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36" name="Picture 12" descr="\\psf\Home\Desktop\Снимок экрана 2020-07-15 в 16.17.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4332" y="332656"/>
            <a:ext cx="864096" cy="853809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6310436" y="404664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Уточнение правил учета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регистрации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41" name="Picture 17" descr="\\psf\Home\Desktop\Снимок экрана 2020-07-15 в 16.19.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2324" y="1844824"/>
            <a:ext cx="936104" cy="826560"/>
          </a:xfrm>
          <a:prstGeom prst="rect">
            <a:avLst/>
          </a:prstGeom>
          <a:noFill/>
        </p:spPr>
      </p:pic>
      <p:sp>
        <p:nvSpPr>
          <p:cNvPr id="29" name="Объект 4"/>
          <p:cNvSpPr txBox="1">
            <a:spLocks/>
          </p:cNvSpPr>
          <p:nvPr/>
        </p:nvSpPr>
        <p:spPr>
          <a:xfrm>
            <a:off x="6382444" y="1628800"/>
            <a:ext cx="309634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Повышение уровня информационных технологий, развитие личных кабинетов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42" name="Picture 18" descr="\\psf\Home\Desktop\Снимок экрана 2020-07-15 в 16.23.2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2324" y="5085184"/>
            <a:ext cx="952500" cy="914400"/>
          </a:xfrm>
          <a:prstGeom prst="rect">
            <a:avLst/>
          </a:prstGeom>
          <a:noFill/>
        </p:spPr>
      </p:pic>
      <p:sp>
        <p:nvSpPr>
          <p:cNvPr id="31" name="Объект 4"/>
          <p:cNvSpPr txBox="1">
            <a:spLocks/>
          </p:cNvSpPr>
          <p:nvPr/>
        </p:nvSpPr>
        <p:spPr>
          <a:xfrm>
            <a:off x="6382444" y="5157192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Особенности исполнения решения суда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Объект 4"/>
          <p:cNvSpPr txBox="1">
            <a:spLocks/>
          </p:cNvSpPr>
          <p:nvPr/>
        </p:nvSpPr>
        <p:spPr>
          <a:xfrm>
            <a:off x="9334772" y="3501008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Новые возможности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органов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публичной власти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\\psf\Home\Desktop\kisspng-computer-icons-business-5b33b23fef42c4.772649481530114623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54852" y="2420888"/>
            <a:ext cx="1168799" cy="909066"/>
          </a:xfrm>
          <a:prstGeom prst="rect">
            <a:avLst/>
          </a:prstGeom>
          <a:noFill/>
        </p:spPr>
      </p:pic>
      <p:sp>
        <p:nvSpPr>
          <p:cNvPr id="21" name="Объект 4"/>
          <p:cNvSpPr txBox="1">
            <a:spLocks/>
          </p:cNvSpPr>
          <p:nvPr/>
        </p:nvSpPr>
        <p:spPr>
          <a:xfrm>
            <a:off x="5158308" y="6309320"/>
            <a:ext cx="70305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материалам презентации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статс-секретаря  - зам. руководителя Росреестра </a:t>
            </a:r>
            <a:r>
              <a:rPr lang="ru-RU" sz="1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А.И.Бутовецкого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405780" y="2780928"/>
            <a:ext cx="4608511" cy="720080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ГОССЕКТОР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РОССИЙСКОЙ ЭКОНОМИКЕ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7030516" y="548680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23–25%</a:t>
            </a: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5158308" y="6309320"/>
            <a:ext cx="70305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материалам Бюллетеня о развитии конкуренции  «Госсектор в российской экономике», Аналитический центр при Правительстве РФ, март 2019 г.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64" name="Picture 16" descr="\\psf\Home\Desktop\Снимок экрана 2020-07-15 в 16.52.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324" y="476672"/>
            <a:ext cx="1656184" cy="1528786"/>
          </a:xfrm>
          <a:prstGeom prst="rect">
            <a:avLst/>
          </a:prstGeom>
          <a:noFill/>
        </p:spPr>
      </p:pic>
      <p:sp>
        <p:nvSpPr>
          <p:cNvPr id="36" name="Объект 4"/>
          <p:cNvSpPr txBox="1">
            <a:spLocks/>
          </p:cNvSpPr>
          <p:nvPr/>
        </p:nvSpPr>
        <p:spPr>
          <a:xfrm>
            <a:off x="6598468" y="1124744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закупок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гос</a:t>
            </a:r>
            <a:r>
              <a:rPr lang="ru-RU" sz="2000" b="1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err="1" smtClean="0">
                <a:solidFill>
                  <a:srgbClr val="002060"/>
                </a:solidFill>
              </a:rPr>
              <a:t>мун</a:t>
            </a:r>
            <a:r>
              <a:rPr lang="ru-RU" sz="2000" b="1" dirty="0" smtClean="0">
                <a:solidFill>
                  <a:srgbClr val="002060"/>
                </a:solidFill>
              </a:rPr>
              <a:t> нужд осуществляется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 государственных компаний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69" name="Picture 21" descr="\\psf\Home\Desktop\Снимок экрана 2020-07-15 в 16.59.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316" y="2780928"/>
            <a:ext cx="2084834" cy="1667867"/>
          </a:xfrm>
          <a:prstGeom prst="rect">
            <a:avLst/>
          </a:prstGeom>
          <a:noFill/>
        </p:spPr>
      </p:pic>
      <p:sp>
        <p:nvSpPr>
          <p:cNvPr id="38" name="Объект 4"/>
          <p:cNvSpPr txBox="1">
            <a:spLocks/>
          </p:cNvSpPr>
          <p:nvPr/>
        </p:nvSpPr>
        <p:spPr>
          <a:xfrm>
            <a:off x="7318548" y="2564904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39" name="Объект 4"/>
          <p:cNvSpPr txBox="1">
            <a:spLocks/>
          </p:cNvSpPr>
          <p:nvPr/>
        </p:nvSpPr>
        <p:spPr>
          <a:xfrm>
            <a:off x="7246540" y="3212976"/>
            <a:ext cx="338437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доля государственного участия в российской экономике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Объект 4"/>
          <p:cNvSpPr txBox="1">
            <a:spLocks/>
          </p:cNvSpPr>
          <p:nvPr/>
        </p:nvSpPr>
        <p:spPr>
          <a:xfrm>
            <a:off x="5302324" y="4869160"/>
            <a:ext cx="67687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Госсектор в России оказывает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значительное влияние на рыночную конкуренцию, необходима защита и поощрение конкуренции</a:t>
            </a:r>
            <a:endParaRPr lang="ru-RU" sz="1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\\psf\Home\Desktop\Снимок экрана 2020-07-15 в 20.23.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3932" y="3789040"/>
            <a:ext cx="176019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405780" y="3356992"/>
            <a:ext cx="4608511" cy="720080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ГОССЕКТОР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рынке кадастровых работ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5158308" y="6309320"/>
            <a:ext cx="70305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экспертным подсчетам Национальной палаты кадастровых инженеров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Объект 4"/>
          <p:cNvSpPr txBox="1">
            <a:spLocks/>
          </p:cNvSpPr>
          <p:nvPr/>
        </p:nvSpPr>
        <p:spPr>
          <a:xfrm>
            <a:off x="5420073" y="5085184"/>
            <a:ext cx="67687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КАЖДЫЙ </a:t>
            </a:r>
            <a:r>
              <a:rPr lang="ru-RU" sz="2000" b="1" dirty="0" smtClean="0">
                <a:solidFill>
                  <a:srgbClr val="FF0000"/>
                </a:solidFill>
              </a:rPr>
              <a:t>ПЯТЫЙ</a:t>
            </a:r>
            <a:r>
              <a:rPr lang="ru-RU" sz="2000" b="1" dirty="0" smtClean="0">
                <a:solidFill>
                  <a:srgbClr val="002060"/>
                </a:solidFill>
              </a:rPr>
              <a:t> КАДАСТРОВЫЙ ИНЖЕНЕР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РАБОТАЕТ В КОМПАНИЯХ С ГОСУДАРСТВЕННЫМ ИЛИ МУНИЦИПАЛЬНЫМ УЧАСТИЕМ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446340" y="116632"/>
          <a:ext cx="662473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 descr="\\psf\Home\Desktop\Снимок экрана 2020-07-15 в 20.22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892" y="4365104"/>
            <a:ext cx="2664296" cy="204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64" y="54868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18353" y="130418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5374332" y="620688"/>
            <a:ext cx="4752528" cy="13681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ГОССЕКТОР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рынке кадастровых работ: прогнозы</a:t>
            </a: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6" descr="\\psf\Home\Desktop\Снимок экрана 2020-07-15 в 18.55.08.png"/>
          <p:cNvPicPr>
            <a:picLocks noChangeAspect="1" noChangeArrowheads="1"/>
          </p:cNvPicPr>
          <p:nvPr/>
        </p:nvPicPr>
        <p:blipFill>
          <a:blip r:embed="rId3" cstate="print"/>
          <a:srcRect l="1702"/>
          <a:stretch>
            <a:fillRect/>
          </a:stretch>
        </p:blipFill>
        <p:spPr bwMode="auto">
          <a:xfrm>
            <a:off x="249390" y="2708920"/>
            <a:ext cx="3442491" cy="4006936"/>
          </a:xfrm>
          <a:prstGeom prst="rect">
            <a:avLst/>
          </a:prstGeom>
          <a:noFill/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-458316" y="2204864"/>
            <a:ext cx="4752528" cy="13681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рогнозы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регулятора</a:t>
            </a: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790156" y="3284984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5"/>
          <p:cNvSpPr txBox="1">
            <a:spLocks/>
          </p:cNvSpPr>
          <p:nvPr/>
        </p:nvSpPr>
        <p:spPr>
          <a:xfrm>
            <a:off x="3718148" y="2708920"/>
            <a:ext cx="4752528" cy="792088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Учитывая административные и информационное преимущество КП – конкуренция с ними невозможна: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8398668" y="2420888"/>
            <a:ext cx="3430117" cy="1152128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502920" marR="0" lvl="0" indent="-45720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Пандемия – спад на рынке   кадастровых работ до 90 %;  Перечень планируемых объектов работ Палаты</a:t>
            </a: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9334772" y="3284984"/>
          <a:ext cx="30963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205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405780" y="3356992"/>
            <a:ext cx="4608511" cy="720080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КАЧЕСТВО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КАДАСТРОВЫХ РАБОТ: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достигнутые показатели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5158308" y="5877272"/>
            <a:ext cx="703051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материалам  межведомственной рабочей группы по мониторингу внедрения целевых показателей «Регистрация прав» и «Постановка на учет».</a:t>
            </a:r>
            <a:endParaRPr lang="en-US" sz="1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**</a:t>
            </a:r>
            <a:r>
              <a:rPr lang="ru-RU" sz="1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Росреестром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неоднократно озвучивалась цифра в 40% ошибок КИ, при этом документально данная величина не подтверждена. Тем не менее, при отсчете данной величины от общего числа приостановок получается 4,6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%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59086" y="332656"/>
          <a:ext cx="682973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Объект 4"/>
          <p:cNvSpPr txBox="1">
            <a:spLocks/>
          </p:cNvSpPr>
          <p:nvPr/>
        </p:nvSpPr>
        <p:spPr>
          <a:xfrm>
            <a:off x="6526460" y="4149080"/>
            <a:ext cx="4464496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4,6 % </a:t>
            </a:r>
            <a:r>
              <a:rPr lang="ru-RU" sz="2000" b="1" dirty="0" smtClean="0">
                <a:solidFill>
                  <a:srgbClr val="002060"/>
                </a:solidFill>
              </a:rPr>
              <a:t>приостановок по вине кадастровых инженеров</a:t>
            </a:r>
            <a:r>
              <a:rPr lang="en-US" sz="2000" b="1" dirty="0" smtClean="0">
                <a:solidFill>
                  <a:srgbClr val="002060"/>
                </a:solidFill>
              </a:rPr>
              <a:t>**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\\psf\Home\Desktop\Снимок экрана 2020-07-15 в 20.20.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948" y="4149080"/>
            <a:ext cx="1614087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405780" y="2348880"/>
            <a:ext cx="4608511" cy="1656184"/>
          </a:xfrm>
        </p:spPr>
        <p:txBody>
          <a:bodyPr rtlCol="0">
            <a:normAutofit fontScale="92500" lnSpcReduction="1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РЕАЛИЗАЦИЯ ГОСУДАРСТВЕННЫХ И МУНИЦИПАЛЬНЫХ НУЖД: 2017 – 2020 гг.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7174532" y="908720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42 тысяч </a:t>
            </a: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5158308" y="6309320"/>
            <a:ext cx="70305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материалам </a:t>
            </a:r>
            <a:r>
              <a:rPr lang="ru-RU" sz="1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Госзакупок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и Национальной палаты кадастровых инженеров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64" name="Picture 16" descr="\\psf\Home\Desktop\Снимок экрана 2020-07-15 в 16.52.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348" y="3933056"/>
            <a:ext cx="1656184" cy="1528786"/>
          </a:xfrm>
          <a:prstGeom prst="rect">
            <a:avLst/>
          </a:prstGeom>
          <a:noFill/>
        </p:spPr>
      </p:pic>
      <p:pic>
        <p:nvPicPr>
          <p:cNvPr id="2069" name="Picture 21" descr="\\psf\Home\Desktop\Снимок экрана 2020-07-15 в 16.59.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8308" y="1340768"/>
            <a:ext cx="2084834" cy="1667867"/>
          </a:xfrm>
          <a:prstGeom prst="rect">
            <a:avLst/>
          </a:prstGeom>
          <a:noFill/>
        </p:spPr>
      </p:pic>
      <p:sp>
        <p:nvSpPr>
          <p:cNvPr id="38" name="Объект 4"/>
          <p:cNvSpPr txBox="1">
            <a:spLocks/>
          </p:cNvSpPr>
          <p:nvPr/>
        </p:nvSpPr>
        <p:spPr>
          <a:xfrm>
            <a:off x="7318548" y="3429000"/>
            <a:ext cx="302433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0,02%</a:t>
            </a:r>
          </a:p>
        </p:txBody>
      </p:sp>
      <p:sp>
        <p:nvSpPr>
          <p:cNvPr id="39" name="Объект 4"/>
          <p:cNvSpPr txBox="1">
            <a:spLocks/>
          </p:cNvSpPr>
          <p:nvPr/>
        </p:nvSpPr>
        <p:spPr>
          <a:xfrm>
            <a:off x="7246540" y="4293096"/>
            <a:ext cx="338437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доля подтвержденного брака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7030516" y="1700808"/>
            <a:ext cx="338437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государственных и муниципальных контрактов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420073" y="5445224"/>
            <a:ext cx="67687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Направлено всего </a:t>
            </a:r>
            <a:r>
              <a:rPr lang="ru-RU" sz="2000" b="1" dirty="0" smtClean="0">
                <a:solidFill>
                  <a:srgbClr val="FF0000"/>
                </a:solidFill>
              </a:rPr>
              <a:t>58</a:t>
            </a:r>
            <a:r>
              <a:rPr lang="ru-RU" sz="2000" b="1" dirty="0" smtClean="0">
                <a:solidFill>
                  <a:srgbClr val="002060"/>
                </a:solidFill>
              </a:rPr>
              <a:t> жалоб,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из которых </a:t>
            </a:r>
            <a:r>
              <a:rPr lang="ru-RU" sz="2000" b="1" dirty="0" smtClean="0">
                <a:solidFill>
                  <a:srgbClr val="FF0000"/>
                </a:solidFill>
              </a:rPr>
              <a:t>11</a:t>
            </a:r>
            <a:r>
              <a:rPr lang="ru-RU" sz="2000" b="1" dirty="0" smtClean="0">
                <a:solidFill>
                  <a:srgbClr val="002060"/>
                </a:solidFill>
              </a:rPr>
              <a:t> были признаны обоснованными</a:t>
            </a:r>
            <a:endParaRPr lang="ru-RU" sz="19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079" name="Picture 7" descr="\\psf\Home\Desktop\Снимок экрана 2020-07-15 в 20.21.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5940" y="4005064"/>
            <a:ext cx="1656184" cy="2263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261764" y="5373216"/>
            <a:ext cx="4896543" cy="2160240"/>
          </a:xfrm>
        </p:spPr>
        <p:txBody>
          <a:bodyPr rtlCol="0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«ПЛОХОЕ» КАЧЕСТВО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КАДАСТРОВЫХ РАБОТ: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СЛУЧАЙНОЕ СОВПАДЕНИЕ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ИЛИ ОЧЕВИДНАЯ ЗАКОНОМЕРНОСТЬ </a:t>
            </a:r>
            <a:r>
              <a:rPr lang="ru-RU" sz="2000" b="1" dirty="0" smtClean="0">
                <a:solidFill>
                  <a:srgbClr val="002060"/>
                </a:solidFill>
              </a:rPr>
              <a:t>???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40" name="Объект 4"/>
          <p:cNvSpPr txBox="1">
            <a:spLocks/>
          </p:cNvSpPr>
          <p:nvPr/>
        </p:nvSpPr>
        <p:spPr>
          <a:xfrm>
            <a:off x="-314300" y="2060848"/>
            <a:ext cx="5950397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ПОДГОТОВКА ОТРАСЛИ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 ГОСМОНОПОЛИИ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 ВЫЖИВАНИЕ ЧАСТНОГО БИЗНЕСА: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МИФ ИЛИ РЕАЛЬНОСТЬ</a:t>
            </a:r>
            <a:endParaRPr lang="ru-RU" sz="1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670476" y="116632"/>
            <a:ext cx="460851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2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6022404" y="548680"/>
            <a:ext cx="56166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Создание системы обязательного саморегулирования в кадастровой отрасли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6670476" y="980728"/>
            <a:ext cx="460851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2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830716" y="1556792"/>
            <a:ext cx="0" cy="180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4"/>
          <p:cNvSpPr txBox="1">
            <a:spLocks/>
          </p:cNvSpPr>
          <p:nvPr/>
        </p:nvSpPr>
        <p:spPr>
          <a:xfrm>
            <a:off x="8758708" y="1628800"/>
            <a:ext cx="295232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Приказ Росреестра о наделении палаты полномочиями на кадастровые и землеустроительные работы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Объект 4"/>
          <p:cNvSpPr txBox="1">
            <a:spLocks/>
          </p:cNvSpPr>
          <p:nvPr/>
        </p:nvSpPr>
        <p:spPr>
          <a:xfrm>
            <a:off x="5158308" y="1412776"/>
            <a:ext cx="352839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Разрабатывается законопроект о лишении Национального объединения всех полномочий регулятора отрасли. Попытка шага назад к госрегулированию.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Начинается массовая госкомпания по направлению жалоб 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на КИ в СРО КИ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3" name="Текст 5"/>
          <p:cNvSpPr txBox="1">
            <a:spLocks/>
          </p:cNvSpPr>
          <p:nvPr/>
        </p:nvSpPr>
        <p:spPr>
          <a:xfrm>
            <a:off x="5518348" y="3429000"/>
            <a:ext cx="460851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2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 год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038628" y="3861048"/>
            <a:ext cx="0" cy="1368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4"/>
          <p:cNvSpPr txBox="1">
            <a:spLocks/>
          </p:cNvSpPr>
          <p:nvPr/>
        </p:nvSpPr>
        <p:spPr>
          <a:xfrm>
            <a:off x="8038628" y="3501008"/>
            <a:ext cx="424847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Анонсирование ошибок 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КИ в 70</a:t>
            </a:r>
            <a:r>
              <a:rPr lang="en-US" sz="1200" b="1" dirty="0" smtClean="0">
                <a:solidFill>
                  <a:srgbClr val="002060"/>
                </a:solidFill>
              </a:rPr>
              <a:t>% </a:t>
            </a:r>
            <a:r>
              <a:rPr lang="ru-RU" sz="1200" b="1" dirty="0" smtClean="0">
                <a:solidFill>
                  <a:srgbClr val="002060"/>
                </a:solidFill>
              </a:rPr>
              <a:t>документов по статистике неработающего ЛК КИ.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Приравнивание всех приостановок по заявлениям с МП, ТП, АО к ошибкам КИ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Массовая госкомпания по направлению жалоб на КИ в прокуратуру, правоохранительные органы, </a:t>
            </a:r>
            <a:r>
              <a:rPr lang="ru-RU" sz="1200" b="1" dirty="0" err="1" smtClean="0">
                <a:solidFill>
                  <a:srgbClr val="002060"/>
                </a:solidFill>
              </a:rPr>
              <a:t>Роспотребнадзор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Объект 4"/>
          <p:cNvSpPr txBox="1">
            <a:spLocks/>
          </p:cNvSpPr>
          <p:nvPr/>
        </p:nvSpPr>
        <p:spPr>
          <a:xfrm>
            <a:off x="5158308" y="3933056"/>
            <a:ext cx="295232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Взаимодействие с ФАС на предмет нелегитимного присутствия ФГБУ «ФКП </a:t>
            </a:r>
          </a:p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Росреестра» на рынке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Текст 5"/>
          <p:cNvSpPr txBox="1">
            <a:spLocks/>
          </p:cNvSpPr>
          <p:nvPr/>
        </p:nvSpPr>
        <p:spPr>
          <a:xfrm>
            <a:off x="5878388" y="5301208"/>
            <a:ext cx="460851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2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2019-2020 гг.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398668" y="5877272"/>
            <a:ext cx="0" cy="836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4"/>
          <p:cNvSpPr txBox="1">
            <a:spLocks/>
          </p:cNvSpPr>
          <p:nvPr/>
        </p:nvSpPr>
        <p:spPr>
          <a:xfrm>
            <a:off x="8542684" y="5733256"/>
            <a:ext cx="345638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ФГБУ ФКП «Росреестра» нелегально заключает договора на выполнение кадастровых и землеустроительных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" name="Объект 4"/>
          <p:cNvSpPr txBox="1">
            <a:spLocks/>
          </p:cNvSpPr>
          <p:nvPr/>
        </p:nvSpPr>
        <p:spPr>
          <a:xfrm>
            <a:off x="5374332" y="5733256"/>
            <a:ext cx="295232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Действие предписания ФАС о невозможности участия ФГБУ «ФКП Росреестра» в проведении кадастровых и землеустроительных работ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\\psf\Home\Desktop\Снимок экрана 2020-07-15 в 20.25.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956" y="3356992"/>
            <a:ext cx="14097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533400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34377" y="1288908"/>
            <a:ext cx="292606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5158308" y="6461956"/>
            <a:ext cx="71287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материалам проверок, аудита и готовых отчетов Счетной Палаты РФ с 2017 по 2019 гг.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Объект 4"/>
          <p:cNvSpPr txBox="1">
            <a:spLocks/>
          </p:cNvSpPr>
          <p:nvPr/>
        </p:nvSpPr>
        <p:spPr>
          <a:xfrm>
            <a:off x="477788" y="2564904"/>
            <a:ext cx="446449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ПРОБЛЕМЫ РОСРЕЕСТРА И ПОДВЕДОМСТВЕННЫХ УЧРЕЖДЕНИЙ С РЕАЛИЗАЦИЕЙ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ГОСЗАДАНИЙ: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ГДЕ ГАРАНТИИ ЧТО С </a:t>
            </a:r>
          </a:p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КАДАСТРОВЫМИ РАБОТАМИ НЕ БУДЕТ ТОЖЕ САМОЕ?</a:t>
            </a:r>
            <a:endParaRPr lang="ru-RU" sz="1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662364" y="116632"/>
            <a:ext cx="6048672" cy="6381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Низкий уровень исполнения по субсидиям на проведение комплексных кадастровых работ;</a:t>
            </a: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На низком уровне исполнены расходы на реализацию ФЦП «Развитие единой государственной системы регистрации прав и кадастрового учета недвижимости (2014 - 2020 годы)»;</a:t>
            </a: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Системные нарушения и недостатки, обусловленные недостаточно эффективным выполнением </a:t>
            </a:r>
            <a:r>
              <a:rPr lang="ru-RU" sz="5600" dirty="0" err="1" smtClean="0">
                <a:solidFill>
                  <a:srgbClr val="002060"/>
                </a:solidFill>
              </a:rPr>
              <a:t>Росреестром</a:t>
            </a:r>
            <a:r>
              <a:rPr lang="ru-RU" sz="5600" dirty="0" smtClean="0">
                <a:solidFill>
                  <a:srgbClr val="002060"/>
                </a:solidFill>
              </a:rPr>
              <a:t> полномочий по формированию </a:t>
            </a:r>
            <a:r>
              <a:rPr lang="ru-RU" sz="5600" dirty="0" err="1" smtClean="0">
                <a:solidFill>
                  <a:srgbClr val="002060"/>
                </a:solidFill>
              </a:rPr>
              <a:t>госзаданий</a:t>
            </a:r>
            <a:r>
              <a:rPr lang="ru-RU" sz="5600" dirty="0" smtClean="0">
                <a:solidFill>
                  <a:srgbClr val="002060"/>
                </a:solidFill>
              </a:rPr>
              <a:t> и контролю за их исполнением;</a:t>
            </a: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Недостаточное качество планирования расходов при формировании проекта федерального бюджета на очередной финансовый год;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Необходимость повышения качества управления финансовыми ресурсами;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Проблемы с бюджетными обязательствами по </a:t>
            </a:r>
            <a:r>
              <a:rPr lang="ru-RU" sz="5600" dirty="0" err="1" smtClean="0">
                <a:solidFill>
                  <a:srgbClr val="002060"/>
                </a:solidFill>
              </a:rPr>
              <a:t>госконтрактам</a:t>
            </a:r>
            <a:r>
              <a:rPr lang="ru-RU" sz="5600" dirty="0" smtClean="0">
                <a:solidFill>
                  <a:srgbClr val="002060"/>
                </a:solidFill>
              </a:rPr>
              <a:t> на выполнение работ по созданию ФГИС «ЕГРН»;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ru-RU" sz="5600" dirty="0" smtClean="0">
                <a:solidFill>
                  <a:srgbClr val="002060"/>
                </a:solidFill>
              </a:rPr>
              <a:t>Отмечены в качестве источников нарушений в сфере оборота федерального имущества - нарушение порядка регистрации прав и т.п.</a:t>
            </a: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80000"/>
              <a:defRPr/>
            </a:pPr>
            <a:endParaRPr lang="ru-RU" sz="3600" dirty="0" smtClean="0"/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R="0" fontAlgn="auto"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302324" y="4797152"/>
            <a:ext cx="6886501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Clr>
                <a:schemeClr val="tx1"/>
              </a:buClr>
              <a:buSzPct val="8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 ЗАКОНОДАТЕЛЬНОЙ ИНИЦИАТИВЫ ПО НАДЕЛЕНИЮ ФГБУ «ФКП РОСРЕЕСТРА» ТАКЖЕ ОТСУТСТВУЮТ ФИНАНСОВО-ЭКОНОМИЧЕСКОЕ ОБОСНОВАНИЕ, ПРОГНОЗИРОВАНИЕ УЛУЧШЕНИЙ И СИСТЕМЫ УПРАВЛЕНИЙ ПРОЦЕССОМ </a:t>
            </a:r>
          </a:p>
        </p:txBody>
      </p:sp>
    </p:spTree>
    <p:extLst>
      <p:ext uri="{BB962C8B-B14F-4D97-AF65-F5344CB8AC3E}">
        <p14:creationId xmlns:p14="http://schemas.microsoft.com/office/powerpoint/2010/main" xmlns="" val="291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инентальная Северная Америка 16x9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303670_TF02804879.potx" id="{D28B935F-A74A-4726-B110-D824442343FD}" vid="{F61EBCD8-3ADF-429D-AF0F-F21DF71A4D2E}"/>
    </a:ext>
  </a:extLst>
</a:theme>
</file>

<file path=ppt/theme/theme2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презентация с североамериканским континентом (широкоэкранный формат)</Template>
  <TotalTime>676</TotalTime>
  <Words>742</Words>
  <Application>Microsoft Office PowerPoint</Application>
  <PresentationFormat>Произвольный</PresentationFormat>
  <Paragraphs>178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Континентальная Северная Америка 16x9</vt:lpstr>
      <vt:lpstr>ГОССЕКТОР НА РЫНКЕ КАДАСТРОВЫХ РАБОТ: ТЕКУЩЕЕ ПОЛОЖЕНИЕ И ПЕРСПЕКТИВА  в свете Законопроекта №962484-7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ПОСЛЕДСТВИЯ НАДЕЛЕНИЯ ФГБУ «ФКП Росреестра» полномочиями на проведение кадастровых и землеустроительных работ    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Федорова О.А.</dc:creator>
  <cp:lastModifiedBy>Алла</cp:lastModifiedBy>
  <cp:revision>119</cp:revision>
  <dcterms:created xsi:type="dcterms:W3CDTF">2020-04-29T15:47:24Z</dcterms:created>
  <dcterms:modified xsi:type="dcterms:W3CDTF">2020-07-15T19:28:42Z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