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84" r:id="rId1"/>
  </p:sldMasterIdLst>
  <p:notesMasterIdLst>
    <p:notesMasterId r:id="rId10"/>
  </p:notesMasterIdLst>
  <p:sldIdLst>
    <p:sldId id="256" r:id="rId2"/>
    <p:sldId id="294" r:id="rId3"/>
    <p:sldId id="295" r:id="rId4"/>
    <p:sldId id="297" r:id="rId5"/>
    <p:sldId id="298" r:id="rId6"/>
    <p:sldId id="299" r:id="rId7"/>
    <p:sldId id="296" r:id="rId8"/>
    <p:sldId id="266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4" autoAdjust="0"/>
    <p:restoredTop sz="95455" autoAdjust="0"/>
  </p:normalViewPr>
  <p:slideViewPr>
    <p:cSldViewPr>
      <p:cViewPr varScale="1">
        <p:scale>
          <a:sx n="72" d="100"/>
          <a:sy n="72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FC233-FA44-4BC8-8E2C-DC1DA77AE2C0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319CF-E6A2-4A8D-B77A-7E8EE7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9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19CF-E6A2-4A8D-B77A-7E8EE73568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1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19CF-E6A2-4A8D-B77A-7E8EE735689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1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19CF-E6A2-4A8D-B77A-7E8EE73568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6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19CF-E6A2-4A8D-B77A-7E8EE73568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6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19CF-E6A2-4A8D-B77A-7E8EE73568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13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19CF-E6A2-4A8D-B77A-7E8EE73568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19CF-E6A2-4A8D-B77A-7E8EE73568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7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174" y="3214401"/>
            <a:ext cx="8642176" cy="3382951"/>
          </a:xfrm>
        </p:spPr>
        <p:txBody>
          <a:bodyPr>
            <a:normAutofit fontScale="25000" lnSpcReduction="20000"/>
          </a:bodyPr>
          <a:lstStyle/>
          <a:p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ООО «Первая Межевая Компания», </a:t>
            </a:r>
          </a:p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инженер,</a:t>
            </a:r>
          </a:p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наблюдательного совета СРО Союз «Кадастровые инженеры», </a:t>
            </a:r>
          </a:p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апелляционной комиссии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Оренбургской области,</a:t>
            </a:r>
          </a:p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первой в РФ автоматизированной информационной системы организации кадастровой деятельности – «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ГеоИнтеллект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 Михаил Сергеевич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273" y="1680493"/>
            <a:ext cx="8173454" cy="13695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000" dirty="0">
                <a:solidFill>
                  <a:srgbClr val="DD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Отраслевые риски системы. Теория и практика разделения полномочий</a:t>
            </a:r>
            <a:br>
              <a:rPr lang="ru-RU" sz="4000" dirty="0">
                <a:latin typeface="OpenGost Type B TT" panose="02000503000000000000" pitchFamily="2" charset="-52"/>
              </a:rPr>
            </a:br>
            <a:endParaRPr lang="ru-RU" sz="4000" dirty="0">
              <a:solidFill>
                <a:srgbClr val="DD0055"/>
              </a:solidFill>
              <a:effectLst>
                <a:reflection blurRad="6350" endPos="0" dir="5400000" sy="-100000" algn="bl" rotWithShape="0"/>
              </a:effectLst>
              <a:latin typeface="OpenGost Type B TT" panose="02000503000000000000" pitchFamily="2" charset="-52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3894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200" dirty="0">
                <a:solidFill>
                  <a:srgbClr val="DD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Союз "Кадастровые инженеры"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fontAlgn="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18 в Государственном реестре СРО</a:t>
            </a:r>
          </a:p>
        </p:txBody>
      </p:sp>
    </p:spTree>
    <p:extLst>
      <p:ext uri="{BB962C8B-B14F-4D97-AF65-F5344CB8AC3E}">
        <p14:creationId xmlns:p14="http://schemas.microsoft.com/office/powerpoint/2010/main" val="66832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371" y="1268760"/>
            <a:ext cx="8338101" cy="525658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теории – полномочия РР и ФКП разные, а у ФКП задача зарабатывания денег «любой ценой». На практике имеют место быть следующие факты такого разделения:</a:t>
            </a:r>
          </a:p>
          <a:p>
            <a:pPr algn="ctr"/>
            <a:endParaRPr 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судами попытки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 по факту – ФКП) принимать решения за кадастрового инженера: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ни одного проигранного нами дела в Оренбургской области: А47-7107/2018; А47-7416/2018; А47-10120/2018; А47-911/2020; А47-912/2020; А47-738/2020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Перекладывание ответственности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Росреестром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ФКП – провальная попытка изменения ответчика  с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ФКП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А47-10129/2018</a:t>
            </a:r>
          </a:p>
          <a:p>
            <a:pPr algn="just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Незаконная деятельность Росреестра обуславливается написанием ФКП проектов решений И руководство взамен закона письмами МЭР, ФКП и ЦА РР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А47-7107/2018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717" y="314653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dirty="0">
                <a:solidFill>
                  <a:srgbClr val="DD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полномочий ФГБУ ФКП и Росреестра. Практика нормативного регулирования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5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40" y="1268760"/>
            <a:ext cx="8266093" cy="547260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регулирования не позволяет Росреестру единообразно понимать закон (установленные судами и Апелляционной комиссией факты):</a:t>
            </a:r>
          </a:p>
          <a:p>
            <a:pPr algn="just">
              <a:buFontTx/>
              <a:buChar char="-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Дело А47-7107/2018. Первая часть записи это позиция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делу в суде первой инстанции, а вторая часть – по этому же делу в суде кассационной инстанции. </a:t>
            </a:r>
          </a:p>
          <a:p>
            <a:pPr algn="just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деле в разных инстанциях (первая и кассационная) Росреестр не может определиться что такое свидетельство и поэтому не может провести учет - «мешают» письма ЦА Росреестра и МЭР.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 тоже ошибка кадастрового инженера? По статистике – да.</a:t>
            </a:r>
          </a:p>
          <a:p>
            <a:pPr algn="just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!Кадастровый инженер как никто другой заинтересован не только в стабилизации правоприменительной практики и во внятных формулировках законодателя, но также и в ЕДИНООБРАЗНОЙ позиции всех регистраторов и Росреестра в целом.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письмо от ЦА РР, МЭР и т.д. – тысячи приостановок вменяющих «ошибки» кадастровым инженерам по РФ. Так вот «где собака зарыта»!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3894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dirty="0">
                <a:solidFill>
                  <a:srgbClr val="DD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нормативно-правового регулирования и "ошибки" кадастровых инженеров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7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371" y="1268760"/>
            <a:ext cx="8266093" cy="5400600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приостановлении (позиция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правового отдела и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руководителя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области) – с мая 2020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будет изменена практика и лоджия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перестает относиться к квартире и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общедолевым имуществом. </a:t>
            </a: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предложении 3 ошибки РР:  в ТП были лоджии, а не балконы; Готовился ТП, а не МП; Перечислены лишь часть квартир: т.е. по мнению регистратора для части квартир – лоджия общедолевая, а для части – квартира.</a:t>
            </a:r>
          </a:p>
          <a:p>
            <a:pPr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 Заявитель принёс на </a:t>
            </a:r>
          </a:p>
          <a:p>
            <a:pPr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АК решение Верховного </a:t>
            </a:r>
          </a:p>
          <a:p>
            <a:pPr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суда, где указано что лоджия – </a:t>
            </a:r>
          </a:p>
          <a:p>
            <a:pPr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квартиры, не смотря на то, </a:t>
            </a:r>
          </a:p>
          <a:p>
            <a:pPr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его площадь не включается</a:t>
            </a:r>
          </a:p>
          <a:p>
            <a:pPr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площадь квартиры.</a:t>
            </a: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руководитель Оренбургского Росреестра вопреки решению Верховного суда – практику решил менять и проголосовал за верность позиции регистратора. Это ошибка кадастрового инженера?! Только по статистике.</a:t>
            </a: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3894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dirty="0">
                <a:solidFill>
                  <a:srgbClr val="DD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нормативно-правового регулирования и "ошибки" кадастровых инженеров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622" y="1309695"/>
            <a:ext cx="5243842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864627"/>
            <a:ext cx="551787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371" y="1268760"/>
            <a:ext cx="8266093" cy="5400600"/>
          </a:xfrm>
        </p:spPr>
        <p:txBody>
          <a:bodyPr>
            <a:noAutofit/>
          </a:bodyPr>
          <a:lstStyle/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решений о приостановлении и отказе идентичны. Решения о приостановлении и об отказе подписаны разными регистраторами, что говорит о том, что второму регистратору откровенно без разницы что подписывать – он решение о приостановлении даже не читает, а лишь технически заменяет слово приостановление на слово отказ, не оценивая перед вынесением решения об отказе пакет документов и обстоятельства принятия решения о приостановлении.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статистике Росреестра – это тоже ошибки кадастрового инженера. Даже когда выясняется, что это не так – Росреестр статистику не исправляет – КИ остается вечно виноватым в том, что написал регистратор. При этом кадастровый инженер вынужден записываться на прием, обращаться в Апелляционную комиссию чтобы выяснить «какие действия необходимо совершить, чтобы был проведен учёт?». Аналогичный вопрос, простой «Что нужно сделать или переделать, чтобы был учёт?» задавал как ранее я показывал и Арбитражный суд.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Являясь членом апелляционной комиссии, мне известны все инструменты, которыми Росреестр обвиняет кадастровых инженеров и публично делает из них неумех, в т.ч. имеющиеся в арсенале блока Росреестра апелляционной комиссии. Могу сказать так – апелляционные комиссии неэффективны в связи со злоупотреблениями со стороны их председателей и Вячеслав Александрович, будучи в Оренбурге обещал их закрыть, если не получится сделать эффективными. </a:t>
            </a: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3894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dirty="0">
                <a:solidFill>
                  <a:srgbClr val="DD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нормативно-правового регулирования и "ошибки" кадастровых инженеров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A680C8-B733-44B7-8BDA-D816E6347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421" y="1393051"/>
            <a:ext cx="6525991" cy="21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8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371" y="1268760"/>
            <a:ext cx="8266093" cy="5400600"/>
          </a:xfrm>
        </p:spPr>
        <p:txBody>
          <a:bodyPr>
            <a:noAutofit/>
          </a:bodyPr>
          <a:lstStyle/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по ч.10 ст.22 и п.70 Требований были выиграны в Арбитражном суде Оренбургской области дела № А47-7107/2018, А47-7416/2018, А47-10120/2018. Росреестр в обжаловании некоторых из них дошел до Верховного суда. Решения вступили в законную силу.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вопреки судебной практики Росреестр и далее продолжил отказывать всем кадастровым инженерам по ч.10 ст.22, при этом на устные досудебные замечания о том, что это халатность и идет искусственное (специальное) создание судебных расходов они не реагировали и приостановки трансформировались в отказы.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уже в 2020 году разными Заявителями было подано ещё три заявления в Арбитражный суд об обжаловании отказов по ч.10 ст.22 и они были выиграны: А47-911/2020, А47-912/2020, А47-738/2020, тем самым Росреестр искусственно создал убытки федеральному бюджету в виде судебных расходов. И ВСЕ эти отказы были засчитаны как ошибки КИ.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правда (факты) о том как работает система Росреестра и раздельных с ФКП полномочий в РФ. Сегодня нам предлагается еще больше усложнить, передав в ведение ФКП кадастровые работы.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Предположу, что это породит монопольно высокие цены, коррупцию, снизит качество работы, не считая того, что это противоречит Конституции и Указам Президента РФ.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показательное дело - А47-11136/2019. Дело в котором ФКП просила кадастрового инженера в решении об отказе и в суде (имеется аудио протокол) заняться исполнением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госфункции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изменению границ кадастрового деления территории РФ. Без изменения КИ границ кадастрового деления Росреестр отказывался проводить кадастровый учёт. На вопрос суда в адрес ФКП – «как Вы себе это представляете?» был дан такой ответ – «Запросить в головном учреждении ФКП материалы установления границ кадастрового деления, провести их экспертизу, выехать на местность и написать нам ЗАКЛЮЧЕНИЕ КАДАСТРОВОГО ИНЖЕНЕРА» и тогда, если мы согласимся с этим исследованием – через 3 месяца исправим. Таким образом, ФКП отказалось исправлять кадастровое деление, а Росреестр посчитал это основанием для отказа. А в результате – ошибка засчитана кадастровому инженеру. </a:t>
            </a: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3894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dirty="0">
                <a:solidFill>
                  <a:srgbClr val="DD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нормативно-правового регулирования и "ошибки" кадастровых инженеров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8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358" y="1237810"/>
            <a:ext cx="8266093" cy="5328592"/>
          </a:xfrm>
        </p:spPr>
        <p:txBody>
          <a:bodyPr>
            <a:noAutofit/>
          </a:bodyPr>
          <a:lstStyle/>
          <a:p>
            <a:pPr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Реформа объединения кадастра недвижимости и регистрации прав не закончена: ФКП продолжает готовить решения, а Росреестр – их подписывать, воспринимая текст «на веру» (причина – загруженность, отсутствие общей программы, а тут готовое решение из ФКП – только подписать).</a:t>
            </a:r>
          </a:p>
          <a:p>
            <a:pPr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Приведенные сегодня факты свидетельствуют о том, что разделение полномочий между Росреестром и ФКП, а также наделение последней правом выполнения кадастровых работ явно запутывает скрываемый руководством Росреестра клубок внутренних проблем, преподносимых через статистику как «ошибки» кадастровых инженеров. </a:t>
            </a:r>
          </a:p>
          <a:p>
            <a:pPr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Приведенные сегодня факты свидетельствуют о том, что ошибки кадастровых инженеров – следствие отсутствия единообразной практики применения Росреестром норм закона и регулирование их работы письмами разных органов. Зачем позицию свою выражать если есть готовое письмо, которое явилось ответом на очень узкую конкретную ситуацию?!</a:t>
            </a:r>
          </a:p>
          <a:p>
            <a:pPr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Приведенные сегодня факты свидетельствуют о том, что  именно незаконная деятельность Росреестра и ФКП являются причиной совершаемых кадастровыми инженерами ошибок, которые приписываются КИ в т.ч. потому, что КИ проще принести и дописать в ЗКИ «</a:t>
            </a:r>
            <a:r>
              <a:rPr lang="ru-RU" sz="1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хотелки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регистратора, чем 2 года судиться и затратить 130 000 рублей на дело. Более того, когда дело выиграно – такие приостановки и отказы из статистики не исключаются т.к. Росреестр не разработал технический способ такого «обнуления»!</a:t>
            </a:r>
          </a:p>
          <a:p>
            <a:pPr algn="just"/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 «Ошибки» КИ производны от ошибок Росреестра, а снижение количества приостановлений – результат обучения Кадастровыми инженерами регистраторов. Необходимы не односторонние действия законодателя, который слушает и слышит только Управления по субъектам и «красивую» статистику, очерняющую КИ, но приглашает для выражения позиции профсообщество.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58" y="28765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dirty="0">
                <a:solidFill>
                  <a:srgbClr val="DD0055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полномочий ФГБУ ФКП и Росреестра. Практика нормативного регулирования. Выводы.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43894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200" dirty="0">
                <a:solidFill>
                  <a:srgbClr val="DD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Союз "Кадастровые инженеры"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fontAlgn="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18 в Государственном реестре СРО 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5940" y="2067002"/>
            <a:ext cx="62080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600" dirty="0">
                <a:solidFill>
                  <a:srgbClr val="DD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8-800-350-2014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бесплатный звонок по всей России</a:t>
            </a:r>
          </a:p>
          <a:p>
            <a:pPr algn="ctr" fontAlgn="t"/>
            <a:r>
              <a:rPr lang="ru-RU" sz="3600" dirty="0">
                <a:solidFill>
                  <a:srgbClr val="DD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Твой голос имеет значение!</a:t>
            </a:r>
          </a:p>
        </p:txBody>
      </p:sp>
    </p:spTree>
    <p:extLst>
      <p:ext uri="{BB962C8B-B14F-4D97-AF65-F5344CB8AC3E}">
        <p14:creationId xmlns:p14="http://schemas.microsoft.com/office/powerpoint/2010/main" val="359122034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3543</TotalTime>
  <Words>1417</Words>
  <Application>Microsoft Office PowerPoint</Application>
  <PresentationFormat>Экран (4:3)</PresentationFormat>
  <Paragraphs>118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Times New Roman</vt:lpstr>
      <vt:lpstr>Calibri</vt:lpstr>
      <vt:lpstr>Georgia</vt:lpstr>
      <vt:lpstr>Trebuchet MS</vt:lpstr>
      <vt:lpstr>OpenGost Type B TT</vt:lpstr>
      <vt:lpstr>Воздушный поток</vt:lpstr>
      <vt:lpstr>Отраслевые риски системы. Теория и практика разделения полномочий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Мероприятия, проводимые СРО, по снижению количества типовых ошибок, допускаемых кадастровыми инженерами. Докладчик: директор саморегулируемой организации «Некоммерческое объединение кадастровых инженеров» - Еремин Владимир Викторович.</dc:title>
  <dc:creator>user</dc:creator>
  <cp:lastModifiedBy>User101(KMS)</cp:lastModifiedBy>
  <cp:revision>155</cp:revision>
  <dcterms:created xsi:type="dcterms:W3CDTF">2018-07-25T08:36:36Z</dcterms:created>
  <dcterms:modified xsi:type="dcterms:W3CDTF">2020-07-17T08:25:56Z</dcterms:modified>
</cp:coreProperties>
</file>