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357" r:id="rId2"/>
    <p:sldId id="374" r:id="rId3"/>
    <p:sldId id="358" r:id="rId4"/>
    <p:sldId id="375" r:id="rId5"/>
    <p:sldId id="365" r:id="rId6"/>
    <p:sldId id="341" r:id="rId7"/>
    <p:sldId id="356" r:id="rId8"/>
    <p:sldId id="367" r:id="rId9"/>
    <p:sldId id="369" r:id="rId10"/>
    <p:sldId id="362" r:id="rId11"/>
    <p:sldId id="346" r:id="rId12"/>
    <p:sldId id="370" r:id="rId13"/>
    <p:sldId id="359" r:id="rId14"/>
    <p:sldId id="363" r:id="rId15"/>
    <p:sldId id="350" r:id="rId16"/>
    <p:sldId id="371" r:id="rId17"/>
    <p:sldId id="364" r:id="rId18"/>
    <p:sldId id="373" r:id="rId19"/>
    <p:sldId id="376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1F1"/>
    <a:srgbClr val="135119"/>
    <a:srgbClr val="B927BC"/>
    <a:srgbClr val="68D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2F3CB-916D-4487-9E10-99BC416391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8FB52B-CEB7-47B1-9D2A-E093B024559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решение об установлении  границ, зон принято органом к полномочиям которых не отнесено принятие таких решений</a:t>
          </a:r>
          <a:endParaRPr lang="ru-RU" sz="15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B07E89-DF3E-4C4C-8A8F-27521F880E04}" type="parTrans" cxnId="{3F86FBC2-5EC6-4D3B-AFBE-C8DE92CC8976}">
      <dgm:prSet/>
      <dgm:spPr/>
      <dgm:t>
        <a:bodyPr/>
        <a:lstStyle/>
        <a:p>
          <a:endParaRPr lang="ru-RU"/>
        </a:p>
      </dgm:t>
    </dgm:pt>
    <dgm:pt modelId="{6689AB8D-13C9-48F2-8FA5-824F9DF9851D}" type="sibTrans" cxnId="{3F86FBC2-5EC6-4D3B-AFBE-C8DE92CC8976}">
      <dgm:prSet/>
      <dgm:spPr/>
      <dgm:t>
        <a:bodyPr/>
        <a:lstStyle/>
        <a:p>
          <a:endParaRPr lang="ru-RU"/>
        </a:p>
      </dgm:t>
    </dgm:pt>
    <dgm:pt modelId="{8B202E71-7626-4F95-9DB3-49CAAB855C6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в составе направленных документов отсутствует описание местоположения границ, зон</a:t>
          </a:r>
          <a:endParaRPr lang="ru-RU" sz="15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0ACA2FF-791C-4038-BE48-71B0A6E54B8C}" type="parTrans" cxnId="{643707CF-9B66-4EC3-A99F-EA2C829A46B0}">
      <dgm:prSet/>
      <dgm:spPr/>
      <dgm:t>
        <a:bodyPr/>
        <a:lstStyle/>
        <a:p>
          <a:endParaRPr lang="ru-RU"/>
        </a:p>
      </dgm:t>
    </dgm:pt>
    <dgm:pt modelId="{7FA8933B-BF9E-4853-9171-3934EA53A81D}" type="sibTrans" cxnId="{643707CF-9B66-4EC3-A99F-EA2C829A46B0}">
      <dgm:prSet/>
      <dgm:spPr/>
      <dgm:t>
        <a:bodyPr/>
        <a:lstStyle/>
        <a:p>
          <a:endParaRPr lang="ru-RU"/>
        </a:p>
      </dgm:t>
    </dgm:pt>
    <dgm:pt modelId="{7C8BB956-E39C-41B7-85EA-3F3FF96A12BE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поступившие документы не соответствуют требованиям к формату таких документов в электронном виде, в том числе не подписаны электронной подписью в соответствии с законодательством России</a:t>
          </a:r>
          <a:endParaRPr lang="ru-RU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7B38218-ACDB-48DD-9D10-473BC67DFF85}" type="parTrans" cxnId="{C4942D06-D744-4154-8DFC-32B7CB691122}">
      <dgm:prSet/>
      <dgm:spPr/>
      <dgm:t>
        <a:bodyPr/>
        <a:lstStyle/>
        <a:p>
          <a:endParaRPr lang="ru-RU"/>
        </a:p>
      </dgm:t>
    </dgm:pt>
    <dgm:pt modelId="{D2769D74-6A23-40F8-A9EC-AD337E8DE4B3}" type="sibTrans" cxnId="{C4942D06-D744-4154-8DFC-32B7CB691122}">
      <dgm:prSet/>
      <dgm:spPr/>
      <dgm:t>
        <a:bodyPr/>
        <a:lstStyle/>
        <a:p>
          <a:endParaRPr lang="ru-RU"/>
        </a:p>
      </dgm:t>
    </dgm:pt>
    <dgm:pt modelId="{42E6C785-39D0-405C-AE84-22DA7ED453C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границы территориальной зоны пересекают границы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земельных участков,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территориальных зон</a:t>
          </a:r>
          <a:endParaRPr lang="ru-RU" sz="1500" b="1" dirty="0" smtClean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solidFill>
              <a:schemeClr val="tx1"/>
            </a:solidFill>
          </a:endParaRPr>
        </a:p>
      </dgm:t>
    </dgm:pt>
    <dgm:pt modelId="{EC3559B8-0E0F-4AEE-B760-88E08A1B2C4B}" type="parTrans" cxnId="{5EB5C5CD-0A35-433F-9FD0-BC40A414BDCE}">
      <dgm:prSet/>
      <dgm:spPr/>
      <dgm:t>
        <a:bodyPr/>
        <a:lstStyle/>
        <a:p>
          <a:endParaRPr lang="ru-RU"/>
        </a:p>
      </dgm:t>
    </dgm:pt>
    <dgm:pt modelId="{359E8EF8-BA65-4A77-84DC-704DEAE6008A}" type="sibTrans" cxnId="{5EB5C5CD-0A35-433F-9FD0-BC40A414BDCE}">
      <dgm:prSet/>
      <dgm:spPr/>
      <dgm:t>
        <a:bodyPr/>
        <a:lstStyle/>
        <a:p>
          <a:endParaRPr lang="ru-RU"/>
        </a:p>
      </dgm:t>
    </dgm:pt>
    <dgm:pt modelId="{A6E4BA57-4A90-423A-8D54-0B78E0F5F26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границы населенного пункта пересекают границы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земельных участков,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муниципального образования, территориальной зоны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609B70D-F6CE-447A-AF53-1712AAA37C1A}" type="parTrans" cxnId="{39D5007D-81D8-4BD9-A63F-7DCB4B9AC0A7}">
      <dgm:prSet/>
      <dgm:spPr/>
      <dgm:t>
        <a:bodyPr/>
        <a:lstStyle/>
        <a:p>
          <a:endParaRPr lang="ru-RU"/>
        </a:p>
      </dgm:t>
    </dgm:pt>
    <dgm:pt modelId="{D29F5DB0-BBED-470B-88B3-8060A7A1DFE0}" type="sibTrans" cxnId="{39D5007D-81D8-4BD9-A63F-7DCB4B9AC0A7}">
      <dgm:prSet/>
      <dgm:spPr/>
      <dgm:t>
        <a:bodyPr/>
        <a:lstStyle/>
        <a:p>
          <a:endParaRPr lang="ru-RU"/>
        </a:p>
      </dgm:t>
    </dgm:pt>
    <dgm:pt modelId="{C54F81BD-1CA6-429B-89EF-1B4F95DD289E}" type="pres">
      <dgm:prSet presAssocID="{E512F3CB-916D-4487-9E10-99BC41639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CBD57-8181-4A1B-8A98-4ADE04F25945}" type="pres">
      <dgm:prSet presAssocID="{4D8FB52B-CEB7-47B1-9D2A-E093B024559C}" presName="node" presStyleLbl="node1" presStyleIdx="0" presStyleCnt="5" custScaleY="71672" custLinFactNeighborX="-8209" custLinFactNeighborY="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BED3-C494-4FF3-8929-0FBC9C2A7871}" type="pres">
      <dgm:prSet presAssocID="{6689AB8D-13C9-48F2-8FA5-824F9DF9851D}" presName="sibTrans" presStyleCnt="0"/>
      <dgm:spPr/>
    </dgm:pt>
    <dgm:pt modelId="{D7CD1878-9117-4E73-A6EB-24B41BD168B1}" type="pres">
      <dgm:prSet presAssocID="{8B202E71-7626-4F95-9DB3-49CAAB855C6D}" presName="node" presStyleLbl="node1" presStyleIdx="1" presStyleCnt="5" custScaleY="71027" custLinFactNeighborX="-4290" custLinFactNeighborY="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25173-5503-4373-8D47-8C517789AFDA}" type="pres">
      <dgm:prSet presAssocID="{7FA8933B-BF9E-4853-9171-3934EA53A81D}" presName="sibTrans" presStyleCnt="0"/>
      <dgm:spPr/>
    </dgm:pt>
    <dgm:pt modelId="{C99784AB-C8F9-450B-8B2E-AADDA187EB73}" type="pres">
      <dgm:prSet presAssocID="{7C8BB956-E39C-41B7-85EA-3F3FF96A12BE}" presName="node" presStyleLbl="node1" presStyleIdx="2" presStyleCnt="5" custScaleY="75006" custLinFactNeighborX="52842" custLinFactNeighborY="-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32A51-E586-4B04-99A3-3F1A629118CE}" type="pres">
      <dgm:prSet presAssocID="{D2769D74-6A23-40F8-A9EC-AD337E8DE4B3}" presName="sibTrans" presStyleCnt="0"/>
      <dgm:spPr/>
    </dgm:pt>
    <dgm:pt modelId="{D4BBFC90-1529-41F6-A8F8-95C614E6C209}" type="pres">
      <dgm:prSet presAssocID="{42E6C785-39D0-405C-AE84-22DA7ED453C4}" presName="node" presStyleLbl="node1" presStyleIdx="3" presStyleCnt="5" custScaleY="63622" custLinFactX="-18209" custLinFactNeighborX="-100000" custLinFactNeighborY="7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CE11A-9857-44C6-BA31-B6A4284FE447}" type="pres">
      <dgm:prSet presAssocID="{359E8EF8-BA65-4A77-84DC-704DEAE6008A}" presName="sibTrans" presStyleCnt="0"/>
      <dgm:spPr/>
    </dgm:pt>
    <dgm:pt modelId="{9A7EB638-D276-4004-A165-C531AB6B91F1}" type="pres">
      <dgm:prSet presAssocID="{A6E4BA57-4A90-423A-8D54-0B78E0F5F26C}" presName="node" presStyleLbl="node1" presStyleIdx="4" presStyleCnt="5" custScaleY="66277" custLinFactNeighborX="50534" custLinFactNeighborY="-9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F9ED6-745D-400E-A6D2-B66AC8FB426F}" type="presOf" srcId="{4D8FB52B-CEB7-47B1-9D2A-E093B024559C}" destId="{507CBD57-8181-4A1B-8A98-4ADE04F25945}" srcOrd="0" destOrd="0" presId="urn:microsoft.com/office/officeart/2005/8/layout/default"/>
    <dgm:cxn modelId="{3BE4D342-1520-4D62-B015-0D307E6695DD}" type="presOf" srcId="{7C8BB956-E39C-41B7-85EA-3F3FF96A12BE}" destId="{C99784AB-C8F9-450B-8B2E-AADDA187EB73}" srcOrd="0" destOrd="0" presId="urn:microsoft.com/office/officeart/2005/8/layout/default"/>
    <dgm:cxn modelId="{C4942D06-D744-4154-8DFC-32B7CB691122}" srcId="{E512F3CB-916D-4487-9E10-99BC41639173}" destId="{7C8BB956-E39C-41B7-85EA-3F3FF96A12BE}" srcOrd="2" destOrd="0" parTransId="{D7B38218-ACDB-48DD-9D10-473BC67DFF85}" sibTransId="{D2769D74-6A23-40F8-A9EC-AD337E8DE4B3}"/>
    <dgm:cxn modelId="{39D5007D-81D8-4BD9-A63F-7DCB4B9AC0A7}" srcId="{E512F3CB-916D-4487-9E10-99BC41639173}" destId="{A6E4BA57-4A90-423A-8D54-0B78E0F5F26C}" srcOrd="4" destOrd="0" parTransId="{D609B70D-F6CE-447A-AF53-1712AAA37C1A}" sibTransId="{D29F5DB0-BBED-470B-88B3-8060A7A1DFE0}"/>
    <dgm:cxn modelId="{643707CF-9B66-4EC3-A99F-EA2C829A46B0}" srcId="{E512F3CB-916D-4487-9E10-99BC41639173}" destId="{8B202E71-7626-4F95-9DB3-49CAAB855C6D}" srcOrd="1" destOrd="0" parTransId="{F0ACA2FF-791C-4038-BE48-71B0A6E54B8C}" sibTransId="{7FA8933B-BF9E-4853-9171-3934EA53A81D}"/>
    <dgm:cxn modelId="{BAFF6C70-3988-4999-A4DE-B109105C4900}" type="presOf" srcId="{42E6C785-39D0-405C-AE84-22DA7ED453C4}" destId="{D4BBFC90-1529-41F6-A8F8-95C614E6C209}" srcOrd="0" destOrd="0" presId="urn:microsoft.com/office/officeart/2005/8/layout/default"/>
    <dgm:cxn modelId="{8338F80E-B100-4B62-B31B-AE577A0C4408}" type="presOf" srcId="{8B202E71-7626-4F95-9DB3-49CAAB855C6D}" destId="{D7CD1878-9117-4E73-A6EB-24B41BD168B1}" srcOrd="0" destOrd="0" presId="urn:microsoft.com/office/officeart/2005/8/layout/default"/>
    <dgm:cxn modelId="{3F86FBC2-5EC6-4D3B-AFBE-C8DE92CC8976}" srcId="{E512F3CB-916D-4487-9E10-99BC41639173}" destId="{4D8FB52B-CEB7-47B1-9D2A-E093B024559C}" srcOrd="0" destOrd="0" parTransId="{39B07E89-DF3E-4C4C-8A8F-27521F880E04}" sibTransId="{6689AB8D-13C9-48F2-8FA5-824F9DF9851D}"/>
    <dgm:cxn modelId="{D86F8961-BD54-4A96-9E53-DED88BBB9007}" type="presOf" srcId="{E512F3CB-916D-4487-9E10-99BC41639173}" destId="{C54F81BD-1CA6-429B-89EF-1B4F95DD289E}" srcOrd="0" destOrd="0" presId="urn:microsoft.com/office/officeart/2005/8/layout/default"/>
    <dgm:cxn modelId="{2B5073C9-1E59-4033-8F03-4231103FB8D0}" type="presOf" srcId="{A6E4BA57-4A90-423A-8D54-0B78E0F5F26C}" destId="{9A7EB638-D276-4004-A165-C531AB6B91F1}" srcOrd="0" destOrd="0" presId="urn:microsoft.com/office/officeart/2005/8/layout/default"/>
    <dgm:cxn modelId="{5EB5C5CD-0A35-433F-9FD0-BC40A414BDCE}" srcId="{E512F3CB-916D-4487-9E10-99BC41639173}" destId="{42E6C785-39D0-405C-AE84-22DA7ED453C4}" srcOrd="3" destOrd="0" parTransId="{EC3559B8-0E0F-4AEE-B760-88E08A1B2C4B}" sibTransId="{359E8EF8-BA65-4A77-84DC-704DEAE6008A}"/>
    <dgm:cxn modelId="{4F731705-9258-4186-972C-4A503039B267}" type="presParOf" srcId="{C54F81BD-1CA6-429B-89EF-1B4F95DD289E}" destId="{507CBD57-8181-4A1B-8A98-4ADE04F25945}" srcOrd="0" destOrd="0" presId="urn:microsoft.com/office/officeart/2005/8/layout/default"/>
    <dgm:cxn modelId="{A33991BB-F42E-4EC6-ADAA-C70A09668859}" type="presParOf" srcId="{C54F81BD-1CA6-429B-89EF-1B4F95DD289E}" destId="{BA59BED3-C494-4FF3-8929-0FBC9C2A7871}" srcOrd="1" destOrd="0" presId="urn:microsoft.com/office/officeart/2005/8/layout/default"/>
    <dgm:cxn modelId="{F71950AF-83E8-41FC-8DA3-1AE0B1DBDD97}" type="presParOf" srcId="{C54F81BD-1CA6-429B-89EF-1B4F95DD289E}" destId="{D7CD1878-9117-4E73-A6EB-24B41BD168B1}" srcOrd="2" destOrd="0" presId="urn:microsoft.com/office/officeart/2005/8/layout/default"/>
    <dgm:cxn modelId="{D4C0D2DE-7840-474F-BE77-F1952B8BBF35}" type="presParOf" srcId="{C54F81BD-1CA6-429B-89EF-1B4F95DD289E}" destId="{D2225173-5503-4373-8D47-8C517789AFDA}" srcOrd="3" destOrd="0" presId="urn:microsoft.com/office/officeart/2005/8/layout/default"/>
    <dgm:cxn modelId="{478673F4-50ED-4463-9F01-2BA8C57FE9D4}" type="presParOf" srcId="{C54F81BD-1CA6-429B-89EF-1B4F95DD289E}" destId="{C99784AB-C8F9-450B-8B2E-AADDA187EB73}" srcOrd="4" destOrd="0" presId="urn:microsoft.com/office/officeart/2005/8/layout/default"/>
    <dgm:cxn modelId="{FF570AF4-60D9-41C8-9906-5885D96A064B}" type="presParOf" srcId="{C54F81BD-1CA6-429B-89EF-1B4F95DD289E}" destId="{94932A51-E586-4B04-99A3-3F1A629118CE}" srcOrd="5" destOrd="0" presId="urn:microsoft.com/office/officeart/2005/8/layout/default"/>
    <dgm:cxn modelId="{0B402572-60F4-47CD-96AE-F75EA6E748DF}" type="presParOf" srcId="{C54F81BD-1CA6-429B-89EF-1B4F95DD289E}" destId="{D4BBFC90-1529-41F6-A8F8-95C614E6C209}" srcOrd="6" destOrd="0" presId="urn:microsoft.com/office/officeart/2005/8/layout/default"/>
    <dgm:cxn modelId="{6AABF7C7-8A72-4A41-BB05-C0B560E90336}" type="presParOf" srcId="{C54F81BD-1CA6-429B-89EF-1B4F95DD289E}" destId="{E9BCE11A-9857-44C6-BA31-B6A4284FE447}" srcOrd="7" destOrd="0" presId="urn:microsoft.com/office/officeart/2005/8/layout/default"/>
    <dgm:cxn modelId="{9C60CDF5-E9B3-4914-841E-3F1ADD3028DD}" type="presParOf" srcId="{C54F81BD-1CA6-429B-89EF-1B4F95DD289E}" destId="{9A7EB638-D276-4004-A165-C531AB6B91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39329-5CC9-4AAB-94E4-A40977C4D1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A90B6-5C75-4E09-B231-79D50A57EA8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200" b="1" dirty="0" smtClean="0">
            <a:solidFill>
              <a:srgbClr val="0070C0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>
            <a:lnSpc>
              <a:spcPct val="90000"/>
            </a:lnSpc>
          </a:pPr>
          <a:endParaRPr lang="ru-RU" sz="1200" b="1" dirty="0" smtClean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>
            <a:lnSpc>
              <a:spcPct val="100000"/>
            </a:lnSpc>
          </a:pPr>
          <a:r>
            <a:rPr lang="ru-RU" sz="1200" b="1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BoundToGKN</a:t>
          </a:r>
          <a:r>
            <a:rPr lang="en-US" sz="12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_GUID.zip</a:t>
          </a:r>
          <a:r>
            <a:rPr lang="ru-RU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/>
          </a:r>
          <a:br>
            <a:rPr lang="ru-RU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</a:b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0E88E03-2E0C-4186-9B89-40A4A13EDCAE}" type="parTrans" cxnId="{E06B18D4-1FFB-49AD-9216-F22CAC0DF754}">
      <dgm:prSet/>
      <dgm:spPr/>
      <dgm:t>
        <a:bodyPr/>
        <a:lstStyle/>
        <a:p>
          <a:endParaRPr lang="ru-RU"/>
        </a:p>
      </dgm:t>
    </dgm:pt>
    <dgm:pt modelId="{41EC3C1C-4B94-417B-8CD5-9F83A3C50EEE}" type="sibTrans" cxnId="{E06B18D4-1FFB-49AD-9216-F22CAC0DF754}">
      <dgm:prSet/>
      <dgm:spPr/>
      <dgm:t>
        <a:bodyPr/>
        <a:lstStyle/>
        <a:p>
          <a:endParaRPr lang="ru-RU"/>
        </a:p>
      </dgm:t>
    </dgm:pt>
    <dgm:pt modelId="{E603BE20-79F5-4CC5-BE51-81DFC13E4D25}">
      <dgm:prSet phldrT="[Текст]" custT="1"/>
      <dgm:spPr/>
      <dgm:t>
        <a:bodyPr/>
        <a:lstStyle/>
        <a:p>
          <a:r>
            <a:rPr lang="ru-RU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BoundToGKN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_v03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№2 к приказу от 01.08.2014 №П/369)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2D365C-A545-4F87-96AF-F722B6771BC3}" type="parTrans" cxnId="{C5EAFD98-972F-4D1F-BDCA-3EBB64895F3F}">
      <dgm:prSet/>
      <dgm:spPr/>
      <dgm:t>
        <a:bodyPr/>
        <a:lstStyle/>
        <a:p>
          <a:endParaRPr lang="ru-RU"/>
        </a:p>
      </dgm:t>
    </dgm:pt>
    <dgm:pt modelId="{C42C933B-3444-4D76-99F6-A6C73709CCC8}" type="sibTrans" cxnId="{C5EAFD98-972F-4D1F-BDCA-3EBB64895F3F}">
      <dgm:prSet/>
      <dgm:spPr/>
      <dgm:t>
        <a:bodyPr/>
        <a:lstStyle/>
        <a:p>
          <a:endParaRPr lang="ru-RU"/>
        </a:p>
      </dgm:t>
    </dgm:pt>
    <dgm:pt modelId="{403E5E1F-E26E-47C2-9E25-314B76C9F175}">
      <dgm:prSet phldrT="[Текст]" custT="1"/>
      <dgm:spPr/>
      <dgm:t>
        <a:bodyPr/>
        <a:lstStyle/>
        <a:p>
          <a:r>
            <a:rPr lang="ru-RU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MapPlan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_v01 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№8 к приказу от 01.08.2014 №П/369)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E43D29F-A48C-4497-8AD7-9B4C5EB6DB94}" type="parTrans" cxnId="{68EE52FD-6DC0-4673-8CEC-61FC120BBBEE}">
      <dgm:prSet/>
      <dgm:spPr/>
      <dgm:t>
        <a:bodyPr/>
        <a:lstStyle/>
        <a:p>
          <a:endParaRPr lang="ru-RU"/>
        </a:p>
      </dgm:t>
    </dgm:pt>
    <dgm:pt modelId="{2B3CBFEE-9548-4D0D-99D4-C528CC3C4D8D}" type="sibTrans" cxnId="{68EE52FD-6DC0-4673-8CEC-61FC120BBBEE}">
      <dgm:prSet/>
      <dgm:spPr/>
      <dgm:t>
        <a:bodyPr/>
        <a:lstStyle/>
        <a:p>
          <a:endParaRPr lang="ru-RU"/>
        </a:p>
      </dgm:t>
    </dgm:pt>
    <dgm:pt modelId="{D485041E-7936-42DD-AAEA-D8FB5AA78BC0}">
      <dgm:prSet phldrT="[Текст]" custT="1"/>
      <dgm:spPr/>
      <dgm:t>
        <a:bodyPr/>
        <a:lstStyle/>
        <a:p>
          <a:r>
            <a:rPr lang="ru-RU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MapPlan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_v01 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№8 к приказу от 01.08.2014 №П/369)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326DECF-E43C-4E38-BD8A-AF9FCD4EEB84}" type="parTrans" cxnId="{FBE56EA0-D564-49B4-93B0-8C41C855C1EC}">
      <dgm:prSet/>
      <dgm:spPr/>
      <dgm:t>
        <a:bodyPr/>
        <a:lstStyle/>
        <a:p>
          <a:endParaRPr lang="ru-RU"/>
        </a:p>
      </dgm:t>
    </dgm:pt>
    <dgm:pt modelId="{5561BB3B-2E73-47C9-ACBA-B5FB83809655}" type="sibTrans" cxnId="{FBE56EA0-D564-49B4-93B0-8C41C855C1EC}">
      <dgm:prSet/>
      <dgm:spPr/>
      <dgm:t>
        <a:bodyPr/>
        <a:lstStyle/>
        <a:p>
          <a:endParaRPr lang="ru-RU"/>
        </a:p>
      </dgm:t>
    </dgm:pt>
    <dgm:pt modelId="{437A275B-FBA5-4DEA-98F5-A369784C362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sz="1200" b="1" dirty="0" smtClean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r>
            <a:rPr lang="ru-RU" sz="1200" b="1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 .zip</a:t>
          </a:r>
          <a:r>
            <a:rPr lang="ru-RU" sz="12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rPr>
            <a:t/>
          </a:r>
          <a:br>
            <a:rPr lang="ru-RU" sz="12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rPr>
          </a:b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F1D67D7-FDA1-4CE9-8F0C-01CA97B3FB7B}" type="parTrans" cxnId="{B1B5FD87-B3D1-4995-9933-37D953D1F07E}">
      <dgm:prSet/>
      <dgm:spPr/>
      <dgm:t>
        <a:bodyPr/>
        <a:lstStyle/>
        <a:p>
          <a:endParaRPr lang="ru-RU"/>
        </a:p>
      </dgm:t>
    </dgm:pt>
    <dgm:pt modelId="{7459DDFE-E1EC-4DCC-A9DE-43B1F42B0BC6}" type="sibTrans" cxnId="{B1B5FD87-B3D1-4995-9933-37D953D1F07E}">
      <dgm:prSet/>
      <dgm:spPr/>
      <dgm:t>
        <a:bodyPr/>
        <a:lstStyle/>
        <a:p>
          <a:endParaRPr lang="ru-RU"/>
        </a:p>
      </dgm:t>
    </dgm:pt>
    <dgm:pt modelId="{6E453D6A-D700-4F24-BA12-C16C6E1C1184}">
      <dgm:prSet phldrT="[Текст]" custT="1"/>
      <dgm:spPr/>
      <dgm:t>
        <a:bodyPr/>
        <a:lstStyle/>
        <a:p>
          <a:endParaRPr lang="ru-RU" sz="1200" dirty="0"/>
        </a:p>
      </dgm:t>
    </dgm:pt>
    <dgm:pt modelId="{7425CE30-7A0F-4372-ADA9-4695AA6C515D}" type="parTrans" cxnId="{ABD38BB2-FDD6-43C8-8DD9-45EFEE34092B}">
      <dgm:prSet/>
      <dgm:spPr/>
      <dgm:t>
        <a:bodyPr/>
        <a:lstStyle/>
        <a:p>
          <a:endParaRPr lang="ru-RU"/>
        </a:p>
      </dgm:t>
    </dgm:pt>
    <dgm:pt modelId="{61F589B6-E27E-451C-A354-9C20AD375A49}" type="sibTrans" cxnId="{ABD38BB2-FDD6-43C8-8DD9-45EFEE34092B}">
      <dgm:prSet/>
      <dgm:spPr/>
      <dgm:t>
        <a:bodyPr/>
        <a:lstStyle/>
        <a:p>
          <a:endParaRPr lang="ru-RU"/>
        </a:p>
      </dgm:t>
    </dgm:pt>
    <dgm:pt modelId="{0E8154D1-0DE8-4B73-B112-CA41821E38F3}">
      <dgm:prSet phldrT="[Текст]" custT="1"/>
      <dgm:spPr/>
      <dgm:t>
        <a:bodyPr/>
        <a:lstStyle/>
        <a:p>
          <a:r>
            <a:rPr lang="ru-RU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_v05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№3 к приказу от 15.09.2016 №П/0465)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5D95B95-6EF5-4735-A26E-ECCBFF6F5E75}" type="parTrans" cxnId="{3A4598AD-5578-427D-A7CC-C10CE8EAC832}">
      <dgm:prSet/>
      <dgm:spPr/>
      <dgm:t>
        <a:bodyPr/>
        <a:lstStyle/>
        <a:p>
          <a:endParaRPr lang="ru-RU"/>
        </a:p>
      </dgm:t>
    </dgm:pt>
    <dgm:pt modelId="{04AAF8D5-E0EB-4297-A2C3-2218B6865BD7}" type="sibTrans" cxnId="{3A4598AD-5578-427D-A7CC-C10CE8EAC832}">
      <dgm:prSet/>
      <dgm:spPr/>
      <dgm:t>
        <a:bodyPr/>
        <a:lstStyle/>
        <a:p>
          <a:endParaRPr lang="ru-RU"/>
        </a:p>
      </dgm:t>
    </dgm:pt>
    <dgm:pt modelId="{5A62E3A9-13A3-4CAF-8518-E7DAD28B5E80}">
      <dgm:prSet phldrT="[Текст]" custT="1"/>
      <dgm:spPr/>
      <dgm:t>
        <a:bodyPr/>
        <a:lstStyle/>
        <a:p>
          <a:r>
            <a:rPr lang="en-US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TerritoryToGKN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_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v01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(Приложение №9 к приказу от 15.09.2016 №П/0465)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1FDF581-E49E-483F-865E-26F5F962EB21}" type="sibTrans" cxnId="{745AFC9D-8BC2-44FB-88AD-644ADE2F88DC}">
      <dgm:prSet/>
      <dgm:spPr/>
      <dgm:t>
        <a:bodyPr/>
        <a:lstStyle/>
        <a:p>
          <a:endParaRPr lang="ru-RU"/>
        </a:p>
      </dgm:t>
    </dgm:pt>
    <dgm:pt modelId="{4C531A9A-A5B2-4D4A-8830-7F7859558142}" type="parTrans" cxnId="{745AFC9D-8BC2-44FB-88AD-644ADE2F88DC}">
      <dgm:prSet/>
      <dgm:spPr/>
      <dgm:t>
        <a:bodyPr/>
        <a:lstStyle/>
        <a:p>
          <a:endParaRPr lang="ru-RU"/>
        </a:p>
      </dgm:t>
    </dgm:pt>
    <dgm:pt modelId="{A417AC10-AE36-4404-9CA8-FBD17F0621D0}">
      <dgm:prSet phldrT="[Текст]" custT="1"/>
      <dgm:spPr/>
      <dgm:t>
        <a:bodyPr/>
        <a:lstStyle/>
        <a:p>
          <a:r>
            <a:rPr lang="ru-RU" sz="1200" b="1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_v05</a:t>
          </a: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№3 к приказу от 15.09.2016 №П/0465)</a:t>
          </a:r>
          <a:endParaRPr lang="ru-RU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31E3563-82B0-4304-A0F3-FC47283F0411}" type="sibTrans" cxnId="{0AFAE0AF-AC3F-43F0-83A8-07B6D7867C28}">
      <dgm:prSet/>
      <dgm:spPr/>
      <dgm:t>
        <a:bodyPr/>
        <a:lstStyle/>
        <a:p>
          <a:endParaRPr lang="ru-RU"/>
        </a:p>
      </dgm:t>
    </dgm:pt>
    <dgm:pt modelId="{1DB5E647-81CD-4543-953A-2186E9924A65}" type="parTrans" cxnId="{0AFAE0AF-AC3F-43F0-83A8-07B6D7867C28}">
      <dgm:prSet/>
      <dgm:spPr/>
      <dgm:t>
        <a:bodyPr/>
        <a:lstStyle/>
        <a:p>
          <a:endParaRPr lang="ru-RU"/>
        </a:p>
      </dgm:t>
    </dgm:pt>
    <dgm:pt modelId="{6C36BF24-5E0E-474D-AE9C-1BE6C4CCFF2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ru-RU" sz="1100" b="1" dirty="0" smtClean="0">
            <a:solidFill>
              <a:srgbClr val="0070C0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r>
            <a:rPr lang="ru-RU" sz="1100" b="1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1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 .zip</a:t>
          </a:r>
          <a:endParaRPr lang="ru-RU" sz="1200" dirty="0">
            <a:solidFill>
              <a:schemeClr val="tx1"/>
            </a:solidFill>
          </a:endParaRPr>
        </a:p>
      </dgm:t>
    </dgm:pt>
    <dgm:pt modelId="{ED419073-90D6-41CA-B60F-366A704D14C9}" type="sibTrans" cxnId="{9F8428F7-072F-4E76-9F48-DBCCF58123D0}">
      <dgm:prSet/>
      <dgm:spPr/>
      <dgm:t>
        <a:bodyPr/>
        <a:lstStyle/>
        <a:p>
          <a:endParaRPr lang="ru-RU"/>
        </a:p>
      </dgm:t>
    </dgm:pt>
    <dgm:pt modelId="{608140EF-90BA-4F1B-A087-D5EA5BA3A9AC}" type="parTrans" cxnId="{9F8428F7-072F-4E76-9F48-DBCCF58123D0}">
      <dgm:prSet/>
      <dgm:spPr/>
      <dgm:t>
        <a:bodyPr/>
        <a:lstStyle/>
        <a:p>
          <a:endParaRPr lang="ru-RU"/>
        </a:p>
      </dgm:t>
    </dgm:pt>
    <dgm:pt modelId="{4CB378F5-A2A1-4BFA-B42E-31BBEC3C12E5}" type="pres">
      <dgm:prSet presAssocID="{B0439329-5CC9-4AAB-94E4-A40977C4D1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6D27F-9AB3-4A49-8F73-B85FF14DF8D6}" type="pres">
      <dgm:prSet presAssocID="{06AA90B6-5C75-4E09-B231-79D50A57EA83}" presName="composite" presStyleCnt="0"/>
      <dgm:spPr/>
    </dgm:pt>
    <dgm:pt modelId="{56482452-02B0-4BE6-B8A5-0C5CAF60FE41}" type="pres">
      <dgm:prSet presAssocID="{06AA90B6-5C75-4E09-B231-79D50A57EA83}" presName="parentText" presStyleLbl="alignNode1" presStyleIdx="0" presStyleCnt="3" custScaleX="110772" custLinFactNeighborX="-2788" custLinFactNeighborY="-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EF97-BB35-4263-8A98-99CFE5399BC0}" type="pres">
      <dgm:prSet presAssocID="{06AA90B6-5C75-4E09-B231-79D50A57EA83}" presName="descendantText" presStyleLbl="alignAcc1" presStyleIdx="0" presStyleCnt="3" custScaleX="100000" custLinFactNeighborX="1845" custLinFactNeighborY="-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7139D-19B3-4465-8FDF-91DC0BDA8D45}" type="pres">
      <dgm:prSet presAssocID="{41EC3C1C-4B94-417B-8CD5-9F83A3C50EEE}" presName="sp" presStyleCnt="0"/>
      <dgm:spPr/>
    </dgm:pt>
    <dgm:pt modelId="{B5AF5E73-CC58-4399-BDA4-1C55D84D3FEA}" type="pres">
      <dgm:prSet presAssocID="{6C36BF24-5E0E-474D-AE9C-1BE6C4CCFF20}" presName="composite" presStyleCnt="0"/>
      <dgm:spPr/>
    </dgm:pt>
    <dgm:pt modelId="{67AAA87B-6617-4FDA-A4EF-082741364B39}" type="pres">
      <dgm:prSet presAssocID="{6C36BF24-5E0E-474D-AE9C-1BE6C4CCFF20}" presName="parentText" presStyleLbl="alignNode1" presStyleIdx="1" presStyleCnt="3" custScaleX="105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3C67-F1C1-48F9-8521-B49A2E0B648C}" type="pres">
      <dgm:prSet presAssocID="{6C36BF24-5E0E-474D-AE9C-1BE6C4CCFF20}" presName="descendantText" presStyleLbl="alignAcc1" presStyleIdx="1" presStyleCnt="3" custScaleX="95844" custLinFactNeighborX="-998" custLinFactNeighborY="-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120FC-2EE9-4078-ABD5-5E3D31E61700}" type="pres">
      <dgm:prSet presAssocID="{ED419073-90D6-41CA-B60F-366A704D14C9}" presName="sp" presStyleCnt="0"/>
      <dgm:spPr/>
    </dgm:pt>
    <dgm:pt modelId="{22983AAB-3086-4F79-BD7D-6EB43A966E6A}" type="pres">
      <dgm:prSet presAssocID="{437A275B-FBA5-4DEA-98F5-A369784C362F}" presName="composite" presStyleCnt="0"/>
      <dgm:spPr/>
    </dgm:pt>
    <dgm:pt modelId="{335580BC-D077-4155-B065-AF4B87F6B787}" type="pres">
      <dgm:prSet presAssocID="{437A275B-FBA5-4DEA-98F5-A369784C362F}" presName="parentText" presStyleLbl="alignNode1" presStyleIdx="2" presStyleCnt="3" custScaleX="104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27588-2DF6-4A62-9B16-731171BD2DA1}" type="pres">
      <dgm:prSet presAssocID="{437A275B-FBA5-4DEA-98F5-A369784C362F}" presName="descendantText" presStyleLbl="alignAcc1" presStyleIdx="2" presStyleCnt="3" custScaleX="94419" custLinFactNeighborX="-1548" custLinFactNeighborY="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AE0AF-AC3F-43F0-83A8-07B6D7867C28}" srcId="{6C36BF24-5E0E-474D-AE9C-1BE6C4CCFF20}" destId="{A417AC10-AE36-4404-9CA8-FBD17F0621D0}" srcOrd="0" destOrd="0" parTransId="{1DB5E647-81CD-4543-953A-2186E9924A65}" sibTransId="{431E3563-82B0-4304-A0F3-FC47283F0411}"/>
    <dgm:cxn modelId="{E06B18D4-1FFB-49AD-9216-F22CAC0DF754}" srcId="{B0439329-5CC9-4AAB-94E4-A40977C4D1A1}" destId="{06AA90B6-5C75-4E09-B231-79D50A57EA83}" srcOrd="0" destOrd="0" parTransId="{80E88E03-2E0C-4186-9B89-40A4A13EDCAE}" sibTransId="{41EC3C1C-4B94-417B-8CD5-9F83A3C50EEE}"/>
    <dgm:cxn modelId="{F3D0BFD2-6835-4167-A4A9-5EE97AA3EB16}" type="presOf" srcId="{437A275B-FBA5-4DEA-98F5-A369784C362F}" destId="{335580BC-D077-4155-B065-AF4B87F6B787}" srcOrd="0" destOrd="0" presId="urn:microsoft.com/office/officeart/2005/8/layout/chevron2"/>
    <dgm:cxn modelId="{FBE56EA0-D564-49B4-93B0-8C41C855C1EC}" srcId="{6C36BF24-5E0E-474D-AE9C-1BE6C4CCFF20}" destId="{D485041E-7936-42DD-AAEA-D8FB5AA78BC0}" srcOrd="1" destOrd="0" parTransId="{C326DECF-E43C-4E38-BD8A-AF9FCD4EEB84}" sibTransId="{5561BB3B-2E73-47C9-ACBA-B5FB83809655}"/>
    <dgm:cxn modelId="{B1B5FD87-B3D1-4995-9933-37D953D1F07E}" srcId="{B0439329-5CC9-4AAB-94E4-A40977C4D1A1}" destId="{437A275B-FBA5-4DEA-98F5-A369784C362F}" srcOrd="2" destOrd="0" parTransId="{CF1D67D7-FDA1-4CE9-8F0C-01CA97B3FB7B}" sibTransId="{7459DDFE-E1EC-4DCC-A9DE-43B1F42B0BC6}"/>
    <dgm:cxn modelId="{250B3397-F41C-4578-833D-EA3277780AFE}" type="presOf" srcId="{6C36BF24-5E0E-474D-AE9C-1BE6C4CCFF20}" destId="{67AAA87B-6617-4FDA-A4EF-082741364B39}" srcOrd="0" destOrd="0" presId="urn:microsoft.com/office/officeart/2005/8/layout/chevron2"/>
    <dgm:cxn modelId="{88F0499F-DB6A-44FF-94DD-DA39BAA9B39D}" type="presOf" srcId="{B0439329-5CC9-4AAB-94E4-A40977C4D1A1}" destId="{4CB378F5-A2A1-4BFA-B42E-31BBEC3C12E5}" srcOrd="0" destOrd="0" presId="urn:microsoft.com/office/officeart/2005/8/layout/chevron2"/>
    <dgm:cxn modelId="{8D7811E1-47F5-42D1-9D30-7A9823035A7F}" type="presOf" srcId="{06AA90B6-5C75-4E09-B231-79D50A57EA83}" destId="{56482452-02B0-4BE6-B8A5-0C5CAF60FE41}" srcOrd="0" destOrd="0" presId="urn:microsoft.com/office/officeart/2005/8/layout/chevron2"/>
    <dgm:cxn modelId="{F3A9350E-CF39-45CD-A4CF-306D15C316D0}" type="presOf" srcId="{A417AC10-AE36-4404-9CA8-FBD17F0621D0}" destId="{EAE43C67-F1C1-48F9-8521-B49A2E0B648C}" srcOrd="0" destOrd="0" presId="urn:microsoft.com/office/officeart/2005/8/layout/chevron2"/>
    <dgm:cxn modelId="{ABD38BB2-FDD6-43C8-8DD9-45EFEE34092B}" srcId="{437A275B-FBA5-4DEA-98F5-A369784C362F}" destId="{6E453D6A-D700-4F24-BA12-C16C6E1C1184}" srcOrd="0" destOrd="0" parTransId="{7425CE30-7A0F-4372-ADA9-4695AA6C515D}" sibTransId="{61F589B6-E27E-451C-A354-9C20AD375A49}"/>
    <dgm:cxn modelId="{4DDBB276-0FC6-4B12-8C6E-98B5E85F5347}" type="presOf" srcId="{E603BE20-79F5-4CC5-BE51-81DFC13E4D25}" destId="{0F9DEF97-BB35-4263-8A98-99CFE5399BC0}" srcOrd="0" destOrd="0" presId="urn:microsoft.com/office/officeart/2005/8/layout/chevron2"/>
    <dgm:cxn modelId="{899BB500-D1E1-4F90-9D9F-6892FE071A4E}" type="presOf" srcId="{6E453D6A-D700-4F24-BA12-C16C6E1C1184}" destId="{19027588-2DF6-4A62-9B16-731171BD2DA1}" srcOrd="0" destOrd="0" presId="urn:microsoft.com/office/officeart/2005/8/layout/chevron2"/>
    <dgm:cxn modelId="{928BF55D-2194-4939-8F49-C0C38BF437B3}" type="presOf" srcId="{D485041E-7936-42DD-AAEA-D8FB5AA78BC0}" destId="{EAE43C67-F1C1-48F9-8521-B49A2E0B648C}" srcOrd="0" destOrd="1" presId="urn:microsoft.com/office/officeart/2005/8/layout/chevron2"/>
    <dgm:cxn modelId="{C3063449-C77E-4D21-9333-8B7D274775AD}" type="presOf" srcId="{0E8154D1-0DE8-4B73-B112-CA41821E38F3}" destId="{19027588-2DF6-4A62-9B16-731171BD2DA1}" srcOrd="0" destOrd="1" presId="urn:microsoft.com/office/officeart/2005/8/layout/chevron2"/>
    <dgm:cxn modelId="{3A4598AD-5578-427D-A7CC-C10CE8EAC832}" srcId="{437A275B-FBA5-4DEA-98F5-A369784C362F}" destId="{0E8154D1-0DE8-4B73-B112-CA41821E38F3}" srcOrd="1" destOrd="0" parTransId="{E5D95B95-6EF5-4735-A26E-ECCBFF6F5E75}" sibTransId="{04AAF8D5-E0EB-4297-A2C3-2218B6865BD7}"/>
    <dgm:cxn modelId="{9F8428F7-072F-4E76-9F48-DBCCF58123D0}" srcId="{B0439329-5CC9-4AAB-94E4-A40977C4D1A1}" destId="{6C36BF24-5E0E-474D-AE9C-1BE6C4CCFF20}" srcOrd="1" destOrd="0" parTransId="{608140EF-90BA-4F1B-A087-D5EA5BA3A9AC}" sibTransId="{ED419073-90D6-41CA-B60F-366A704D14C9}"/>
    <dgm:cxn modelId="{EEFD62D5-A749-4DB9-A990-F19C32E2300F}" type="presOf" srcId="{5A62E3A9-13A3-4CAF-8518-E7DAD28B5E80}" destId="{19027588-2DF6-4A62-9B16-731171BD2DA1}" srcOrd="0" destOrd="2" presId="urn:microsoft.com/office/officeart/2005/8/layout/chevron2"/>
    <dgm:cxn modelId="{745AFC9D-8BC2-44FB-88AD-644ADE2F88DC}" srcId="{437A275B-FBA5-4DEA-98F5-A369784C362F}" destId="{5A62E3A9-13A3-4CAF-8518-E7DAD28B5E80}" srcOrd="2" destOrd="0" parTransId="{4C531A9A-A5B2-4D4A-8830-7F7859558142}" sibTransId="{31FDF581-E49E-483F-865E-26F5F962EB21}"/>
    <dgm:cxn modelId="{68EE52FD-6DC0-4673-8CEC-61FC120BBBEE}" srcId="{06AA90B6-5C75-4E09-B231-79D50A57EA83}" destId="{403E5E1F-E26E-47C2-9E25-314B76C9F175}" srcOrd="1" destOrd="0" parTransId="{CE43D29F-A48C-4497-8AD7-9B4C5EB6DB94}" sibTransId="{2B3CBFEE-9548-4D0D-99D4-C528CC3C4D8D}"/>
    <dgm:cxn modelId="{17D80E74-6753-450D-853F-CAD26FA06B69}" type="presOf" srcId="{403E5E1F-E26E-47C2-9E25-314B76C9F175}" destId="{0F9DEF97-BB35-4263-8A98-99CFE5399BC0}" srcOrd="0" destOrd="1" presId="urn:microsoft.com/office/officeart/2005/8/layout/chevron2"/>
    <dgm:cxn modelId="{C5EAFD98-972F-4D1F-BDCA-3EBB64895F3F}" srcId="{06AA90B6-5C75-4E09-B231-79D50A57EA83}" destId="{E603BE20-79F5-4CC5-BE51-81DFC13E4D25}" srcOrd="0" destOrd="0" parTransId="{392D365C-A545-4F87-96AF-F722B6771BC3}" sibTransId="{C42C933B-3444-4D76-99F6-A6C73709CCC8}"/>
    <dgm:cxn modelId="{5983B545-9132-4466-8AAE-7FE5C210D851}" type="presParOf" srcId="{4CB378F5-A2A1-4BFA-B42E-31BBEC3C12E5}" destId="{E2B6D27F-9AB3-4A49-8F73-B85FF14DF8D6}" srcOrd="0" destOrd="0" presId="urn:microsoft.com/office/officeart/2005/8/layout/chevron2"/>
    <dgm:cxn modelId="{593C1A05-0DDF-4EE3-B348-ADF64DF3FC87}" type="presParOf" srcId="{E2B6D27F-9AB3-4A49-8F73-B85FF14DF8D6}" destId="{56482452-02B0-4BE6-B8A5-0C5CAF60FE41}" srcOrd="0" destOrd="0" presId="urn:microsoft.com/office/officeart/2005/8/layout/chevron2"/>
    <dgm:cxn modelId="{ED2858D1-09E4-4E63-AF34-23F17E103EA2}" type="presParOf" srcId="{E2B6D27F-9AB3-4A49-8F73-B85FF14DF8D6}" destId="{0F9DEF97-BB35-4263-8A98-99CFE5399BC0}" srcOrd="1" destOrd="0" presId="urn:microsoft.com/office/officeart/2005/8/layout/chevron2"/>
    <dgm:cxn modelId="{394C235B-7C72-4124-AAA0-235EBF654DB0}" type="presParOf" srcId="{4CB378F5-A2A1-4BFA-B42E-31BBEC3C12E5}" destId="{66D7139D-19B3-4465-8FDF-91DC0BDA8D45}" srcOrd="1" destOrd="0" presId="urn:microsoft.com/office/officeart/2005/8/layout/chevron2"/>
    <dgm:cxn modelId="{B49E718A-1274-4A14-BB59-C1BCC950A331}" type="presParOf" srcId="{4CB378F5-A2A1-4BFA-B42E-31BBEC3C12E5}" destId="{B5AF5E73-CC58-4399-BDA4-1C55D84D3FEA}" srcOrd="2" destOrd="0" presId="urn:microsoft.com/office/officeart/2005/8/layout/chevron2"/>
    <dgm:cxn modelId="{32BA7864-E194-44D3-9A5C-DDE3805B46B4}" type="presParOf" srcId="{B5AF5E73-CC58-4399-BDA4-1C55D84D3FEA}" destId="{67AAA87B-6617-4FDA-A4EF-082741364B39}" srcOrd="0" destOrd="0" presId="urn:microsoft.com/office/officeart/2005/8/layout/chevron2"/>
    <dgm:cxn modelId="{C2389B34-ECBF-45B5-B0AD-4A52FEC3540B}" type="presParOf" srcId="{B5AF5E73-CC58-4399-BDA4-1C55D84D3FEA}" destId="{EAE43C67-F1C1-48F9-8521-B49A2E0B648C}" srcOrd="1" destOrd="0" presId="urn:microsoft.com/office/officeart/2005/8/layout/chevron2"/>
    <dgm:cxn modelId="{C09F4DD2-4757-43F6-9558-284557756C7A}" type="presParOf" srcId="{4CB378F5-A2A1-4BFA-B42E-31BBEC3C12E5}" destId="{5EE120FC-2EE9-4078-ABD5-5E3D31E61700}" srcOrd="3" destOrd="0" presId="urn:microsoft.com/office/officeart/2005/8/layout/chevron2"/>
    <dgm:cxn modelId="{EC28A04A-64F2-4797-B5D1-755A08EBCE80}" type="presParOf" srcId="{4CB378F5-A2A1-4BFA-B42E-31BBEC3C12E5}" destId="{22983AAB-3086-4F79-BD7D-6EB43A966E6A}" srcOrd="4" destOrd="0" presId="urn:microsoft.com/office/officeart/2005/8/layout/chevron2"/>
    <dgm:cxn modelId="{0B599AEF-0129-4EA3-BAE4-86995A8DBCD6}" type="presParOf" srcId="{22983AAB-3086-4F79-BD7D-6EB43A966E6A}" destId="{335580BC-D077-4155-B065-AF4B87F6B787}" srcOrd="0" destOrd="0" presId="urn:microsoft.com/office/officeart/2005/8/layout/chevron2"/>
    <dgm:cxn modelId="{352E2EE8-FC43-4178-AD37-6884567B0F1F}" type="presParOf" srcId="{22983AAB-3086-4F79-BD7D-6EB43A966E6A}" destId="{19027588-2DF6-4A62-9B16-731171BD2D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BD57-8181-4A1B-8A98-4ADE04F25945}">
      <dsp:nvSpPr>
        <dsp:cNvPr id="0" name=""/>
        <dsp:cNvSpPr/>
      </dsp:nvSpPr>
      <dsp:spPr>
        <a:xfrm>
          <a:off x="72006" y="43154"/>
          <a:ext cx="3418612" cy="147011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решение об установлении  границ, зон принято органом к полномочиям которых не отнесено принятие таких решений</a:t>
          </a:r>
          <a:endParaRPr lang="ru-RU" sz="15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72006" y="43154"/>
        <a:ext cx="3418612" cy="1470112"/>
      </dsp:txXfrm>
    </dsp:sp>
    <dsp:sp modelId="{D7CD1878-9117-4E73-A6EB-24B41BD168B1}">
      <dsp:nvSpPr>
        <dsp:cNvPr id="0" name=""/>
        <dsp:cNvSpPr/>
      </dsp:nvSpPr>
      <dsp:spPr>
        <a:xfrm>
          <a:off x="3966456" y="62261"/>
          <a:ext cx="3418612" cy="14568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в составе направленных документов отсутствует описание местоположения границ, зон</a:t>
          </a:r>
          <a:endParaRPr lang="ru-RU" sz="15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3966456" y="62261"/>
        <a:ext cx="3418612" cy="1456882"/>
      </dsp:txXfrm>
    </dsp:sp>
    <dsp:sp modelId="{C99784AB-C8F9-450B-8B2E-AADDA187EB73}">
      <dsp:nvSpPr>
        <dsp:cNvPr id="0" name=""/>
        <dsp:cNvSpPr/>
      </dsp:nvSpPr>
      <dsp:spPr>
        <a:xfrm>
          <a:off x="2159103" y="1655919"/>
          <a:ext cx="3418612" cy="153849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поступившие документы не соответствуют требованиям к формату таких документов в электронном виде, в том числе не подписаны электронной подписью в соответствии с законодательством России</a:t>
          </a:r>
          <a:endParaRPr lang="ru-RU" sz="13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2159103" y="1655919"/>
        <a:ext cx="3418612" cy="1538498"/>
      </dsp:txXfrm>
    </dsp:sp>
    <dsp:sp modelId="{D4BBFC90-1529-41F6-A8F8-95C614E6C209}">
      <dsp:nvSpPr>
        <dsp:cNvPr id="0" name=""/>
        <dsp:cNvSpPr/>
      </dsp:nvSpPr>
      <dsp:spPr>
        <a:xfrm>
          <a:off x="72006" y="3571545"/>
          <a:ext cx="3418612" cy="130499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границы территориальной зоны пересекают границы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земельных участков,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территориальных зон</a:t>
          </a:r>
          <a:endParaRPr lang="ru-RU" sz="1500" b="1" kern="1200" dirty="0" smtClean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72006" y="3571545"/>
        <a:ext cx="3418612" cy="1304993"/>
      </dsp:txXfrm>
    </dsp:sp>
    <dsp:sp modelId="{9A7EB638-D276-4004-A165-C531AB6B91F1}">
      <dsp:nvSpPr>
        <dsp:cNvPr id="0" name=""/>
        <dsp:cNvSpPr/>
      </dsp:nvSpPr>
      <dsp:spPr>
        <a:xfrm>
          <a:off x="3960439" y="3499542"/>
          <a:ext cx="3418612" cy="135945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границы населенного пункта пересекают границы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земельных участков,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муниципального образования, территориальной зоны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960439" y="3499542"/>
        <a:ext cx="3418612" cy="1359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2452-02B0-4BE6-B8A5-0C5CAF60FE41}">
      <dsp:nvSpPr>
        <dsp:cNvPr id="0" name=""/>
        <dsp:cNvSpPr/>
      </dsp:nvSpPr>
      <dsp:spPr>
        <a:xfrm rot="5400000">
          <a:off x="-246164" y="210783"/>
          <a:ext cx="1876983" cy="145542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0070C0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BoundToGKN</a:t>
          </a:r>
          <a:r>
            <a:rPr lang="en-US" sz="12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_GUID.zip</a:t>
          </a:r>
          <a:r>
            <a:rPr lang="ru-RU" sz="12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/>
          </a:r>
          <a:br>
            <a:rPr lang="ru-RU" sz="12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</a:b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-35382" y="727711"/>
        <a:ext cx="1455420" cy="421563"/>
      </dsp:txXfrm>
    </dsp:sp>
    <dsp:sp modelId="{0F9DEF97-BB35-4263-8A98-99CFE5399BC0}">
      <dsp:nvSpPr>
        <dsp:cNvPr id="0" name=""/>
        <dsp:cNvSpPr/>
      </dsp:nvSpPr>
      <dsp:spPr>
        <a:xfrm rot="5400000">
          <a:off x="3201994" y="-1852718"/>
          <a:ext cx="1220680" cy="4926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BoundToGKN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_v03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№2 к приказу от 01.08.2014 №П/369)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MapPlan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_v01 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№8 к приказу от 01.08.2014 №П/369)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349271" y="59594"/>
        <a:ext cx="4866538" cy="1101502"/>
      </dsp:txXfrm>
    </dsp:sp>
    <dsp:sp modelId="{67AAA87B-6617-4FDA-A4EF-082741364B39}">
      <dsp:nvSpPr>
        <dsp:cNvPr id="0" name=""/>
        <dsp:cNvSpPr/>
      </dsp:nvSpPr>
      <dsp:spPr>
        <a:xfrm rot="5400000">
          <a:off x="-280489" y="1934907"/>
          <a:ext cx="1876983" cy="1386769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rgbClr val="0070C0"/>
            </a:solidFill>
            <a:effectLst>
              <a:outerShdw blurRad="50000" dist="30000" dir="5400000" algn="tl" rotWithShape="0">
                <a:srgbClr val="000000">
                  <a:alpha val="30000"/>
                </a:srgbClr>
              </a:outerShdw>
            </a:effectLst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1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 .zip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-35381" y="2383185"/>
        <a:ext cx="1386769" cy="490214"/>
      </dsp:txXfrm>
    </dsp:sp>
    <dsp:sp modelId="{EAE43C67-F1C1-48F9-8521-B49A2E0B648C}">
      <dsp:nvSpPr>
        <dsp:cNvPr id="0" name=""/>
        <dsp:cNvSpPr/>
      </dsp:nvSpPr>
      <dsp:spPr>
        <a:xfrm rot="5400000">
          <a:off x="3118827" y="-94491"/>
          <a:ext cx="1220039" cy="4721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_v05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№3 к приказу от 15.09.2016 №П/0465)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MapPlan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_v01 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№8 к приказу от 01.08.2014 №П/369)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368149" y="1715744"/>
        <a:ext cx="4661840" cy="1100925"/>
      </dsp:txXfrm>
    </dsp:sp>
    <dsp:sp modelId="{335580BC-D077-4155-B065-AF4B87F6B787}">
      <dsp:nvSpPr>
        <dsp:cNvPr id="0" name=""/>
        <dsp:cNvSpPr/>
      </dsp:nvSpPr>
      <dsp:spPr>
        <a:xfrm rot="5400000">
          <a:off x="-288484" y="3628608"/>
          <a:ext cx="1876983" cy="137077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kern="12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_GUID .zip</a:t>
          </a:r>
          <a:r>
            <a:rPr lang="ru-RU" sz="1200" kern="12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rPr>
            <a:t/>
          </a:r>
          <a:br>
            <a:rPr lang="ru-RU" sz="1200" kern="12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rPr>
          </a:b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-35381" y="4060896"/>
        <a:ext cx="1370779" cy="506204"/>
      </dsp:txXfrm>
    </dsp:sp>
    <dsp:sp modelId="{19027588-2DF6-4A62-9B16-731171BD2DA1}">
      <dsp:nvSpPr>
        <dsp:cNvPr id="0" name=""/>
        <dsp:cNvSpPr/>
      </dsp:nvSpPr>
      <dsp:spPr>
        <a:xfrm rot="5400000">
          <a:off x="3083738" y="1668795"/>
          <a:ext cx="1220039" cy="4651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ZoneToGKN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_v05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(Приложение №3 к приказу от 15.09.2016 №П/0465)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TerritoryToGKN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_</a:t>
          </a:r>
          <a:r>
            <a:rPr lang="en-US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v01</a:t>
          </a: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(Приложение №9 к приказу от 15.09.2016 №П/0465)</a:t>
          </a:r>
          <a:endParaRPr lang="ru-RU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368158" y="3443933"/>
        <a:ext cx="4591643" cy="110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A345CA-DA2D-498D-8DD1-500E0A3B243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C869DA-D689-463D-B02D-970A28845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7746EC-47E2-40C7-8294-A7C940D964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87A14-5C28-41F8-9954-3D25C5E858F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2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45" indent="0" algn="ctr">
              <a:buNone/>
            </a:lvl2pPr>
            <a:lvl3pPr marL="914290" indent="0" algn="ctr">
              <a:buNone/>
            </a:lvl3pPr>
            <a:lvl4pPr marL="1371435" indent="0" algn="ctr">
              <a:buNone/>
            </a:lvl4pPr>
            <a:lvl5pPr marL="1828581" indent="0" algn="ctr">
              <a:buNone/>
            </a:lvl5pPr>
            <a:lvl6pPr marL="2285726" indent="0" algn="ctr">
              <a:buNone/>
            </a:lvl6pPr>
            <a:lvl7pPr marL="2742871" indent="0" algn="ctr">
              <a:buNone/>
            </a:lvl7pPr>
            <a:lvl8pPr marL="3200016" indent="0" algn="ctr">
              <a:buNone/>
            </a:lvl8pPr>
            <a:lvl9pPr marL="3657161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CD33-03AB-45E1-A0C6-96592FDE5B49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B660-C88B-40A2-BAFB-D135C28B4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184A-112E-4C0C-8463-FCA9608BA157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454B-6B0E-4CD3-B6FB-04A80D060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3AC1-82BC-4E80-BEDF-A8782DD3EB4F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76DE-7D42-42B7-85BB-46F6A129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77BF-C6B8-436B-BE42-9B1BB1712766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AE29-DB2E-46EE-A720-9F1396A10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499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6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691E-3401-4FE2-825B-FC4CFCE70C7A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AEF0-B051-4D36-A8D3-5F568AFB1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2350-306C-4884-A6CD-A7D7B4638E7F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652A-904B-4940-8CF3-D47991574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45" indent="-27428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45" indent="-27428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B254-EFA7-40FE-88DB-8A6F658234AE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3A2C-0481-4CCF-B834-6A89E1FE3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CF4B-4E06-4C01-82F5-12B3E306B563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9B0D-9580-4DBA-A4F4-B7ABF540C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D93C-916D-4269-8539-58DD8824E017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BEB8-FB22-4389-B2C0-D576E2289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856B-40AE-4C44-8ADB-4EFC4A2DF6DC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AA54-35E7-4378-9427-4EB9EAE2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29" tIns="274287" rIns="91429" bIns="45715">
            <a:normAutofit/>
          </a:bodyPr>
          <a:lstStyle/>
          <a:p>
            <a:pPr indent="-283430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287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8C94-9319-4A92-8FF6-8E8A4D8FA78E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E6B2-35BE-4CB7-874C-16740AF7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lIns="91429" tIns="45715" rIns="91429" bIns="45715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67CEAC-31C9-4A50-A856-EAAD3E389CD2}" type="datetime1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29" tIns="45715" rIns="91429" bIns="45715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EB475A-0BBE-492D-9F0F-A69E04553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79" r:id="rId2"/>
    <p:sldLayoutId id="2147484585" r:id="rId3"/>
    <p:sldLayoutId id="2147484580" r:id="rId4"/>
    <p:sldLayoutId id="2147484586" r:id="rId5"/>
    <p:sldLayoutId id="2147484581" r:id="rId6"/>
    <p:sldLayoutId id="2147484587" r:id="rId7"/>
    <p:sldLayoutId id="2147484588" r:id="rId8"/>
    <p:sldLayoutId id="2147484589" r:id="rId9"/>
    <p:sldLayoutId id="2147484582" r:id="rId10"/>
    <p:sldLayoutId id="21474845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3538" indent="-28098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349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238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1714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180975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579" indent="-18285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866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10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296" indent="-18285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916113"/>
            <a:ext cx="8101012" cy="3487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документов, необходимых для внесения сведений в реестр границ, в том числе о границах населенных пунктов, территориальных зон, зон с особыми условиями использования территорий; состав направляемых документов, причины, препятствующие внесению сведений в реестр границ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550" y="3933825"/>
            <a:ext cx="2808288" cy="1943100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Органы местного самоуправления Хабаровского края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(Администрации муниципальных районов, Администрации муниципальных образований)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067175" y="4076700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35600" y="3933825"/>
            <a:ext cx="3313113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Границы населенных пунктов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(утвержденный генеральный план)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35600" y="5013325"/>
            <a:ext cx="3313113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Границы территориальных зон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(утвержденные Правила землепользования и застройки)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067175" y="5229225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450" y="908050"/>
            <a:ext cx="7956550" cy="433388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Федеральный закон от 13.07.2015 №218-ФЗ  статья 32</a:t>
            </a: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1042988" y="1628775"/>
            <a:ext cx="7705725" cy="129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Органы государственной власти и органы местного самоуправления обязаны направлять в орган регистрации прав документы (содержащиеся в них сведения) для внесения сведений в Единый государственный реестр недвижимости в случае принятия ими решений (актов)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639795-556A-4159-8DC1-A51419BBAD3A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5888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УПОЛНОМОЧЕННЫЕ ОРГАНЫ НА ТЕРРИТОРИИ ХАБАРОВСКОГО КРАЯ</a:t>
            </a: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3" cstate="print"/>
          <a:srcRect r="1393" b="2454"/>
          <a:stretch>
            <a:fillRect/>
          </a:stretch>
        </p:blipFill>
        <p:spPr bwMode="auto">
          <a:xfrm>
            <a:off x="395288" y="8366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1196975"/>
            <a:ext cx="3168650" cy="360363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628775"/>
            <a:ext cx="3168650" cy="287338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РОСТЕХНАДЗОР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2781300"/>
            <a:ext cx="3168650" cy="503238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Органы государственной власти Хабаровского края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3500438"/>
            <a:ext cx="3168650" cy="504825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Федеральное агентство водных ресурсов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463" y="1196975"/>
            <a:ext cx="3887787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Санитарно-защитные зоны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463" y="1628775"/>
            <a:ext cx="3887787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Охранные зоны </a:t>
            </a:r>
            <a:r>
              <a:rPr lang="ru-RU" sz="1500" dirty="0" err="1">
                <a:solidFill>
                  <a:schemeClr val="tx1"/>
                </a:solidFill>
              </a:rPr>
              <a:t>электросетевого</a:t>
            </a:r>
            <a:r>
              <a:rPr lang="ru-RU" sz="1500" dirty="0">
                <a:solidFill>
                  <a:schemeClr val="tx1"/>
                </a:solidFill>
              </a:rPr>
              <a:t> хозяйства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6463" y="2133600"/>
            <a:ext cx="38877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Зоны охраны объектов культурного наследия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16463" y="3357563"/>
            <a:ext cx="388778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Зоны затопления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 Зоны подтопления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Прибрежные защитные полосы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tx1"/>
                </a:solidFill>
              </a:rPr>
              <a:t>Водоохранные</a:t>
            </a:r>
            <a:r>
              <a:rPr lang="ru-RU" sz="1500" dirty="0">
                <a:solidFill>
                  <a:schemeClr val="tx1"/>
                </a:solidFill>
              </a:rPr>
              <a:t> зоны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492500" y="1125538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492500" y="1557338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492500" y="2133600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492500" y="2781300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492500" y="3500438"/>
            <a:ext cx="1152525" cy="433387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388" y="4292600"/>
            <a:ext cx="3168650" cy="504825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Управление Росреестра по Хабаровскому краю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16463" y="4365625"/>
            <a:ext cx="38877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Охранные зоны пунктов государственной геодезической сети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492500" y="4365625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388" y="1989138"/>
            <a:ext cx="3168650" cy="719137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Управление государственной охраны ОКН Правительства Хабаровского края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16463" y="2781300"/>
            <a:ext cx="3887787" cy="43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Зоны газораспределительных сетей</a:t>
            </a:r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830893A-3433-421B-8F8A-B7BC06AEA29A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388" y="5013325"/>
            <a:ext cx="3168650" cy="287338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Росавтодор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388" y="5589588"/>
            <a:ext cx="3168650" cy="287337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Росавиация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492500" y="4941888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492500" y="5516563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6463" y="4941888"/>
            <a:ext cx="38877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Придорожные полосы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16463" y="5516563"/>
            <a:ext cx="3887787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tx1"/>
                </a:solidFill>
              </a:rPr>
              <a:t>Приаэродромные</a:t>
            </a:r>
            <a:r>
              <a:rPr lang="ru-RU" sz="1500" dirty="0">
                <a:solidFill>
                  <a:schemeClr val="tx1"/>
                </a:solidFill>
              </a:rPr>
              <a:t> территории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9388" y="6092825"/>
            <a:ext cx="3168650" cy="431800"/>
          </a:xfrm>
          <a:prstGeom prst="rect">
            <a:avLst/>
          </a:prstGeom>
          <a:solidFill>
            <a:srgbClr val="4A8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Администрации муниципальных образований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3492500" y="6092825"/>
            <a:ext cx="1152525" cy="431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6463" y="6092825"/>
            <a:ext cx="38877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Публичный сервитут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УПОЛНОМОЧЕННЫЕ ОРГАНЫ НА ТЕРРИТОРИИ ХАБАРОВСКОГО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 r="75694" b="76971"/>
          <a:stretch>
            <a:fillRect/>
          </a:stretch>
        </p:blipFill>
        <p:spPr bwMode="auto">
          <a:xfrm>
            <a:off x="250825" y="836613"/>
            <a:ext cx="3960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380288" y="609282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CC95E-6F5A-40DF-AE63-7A5FC00A9C72}" type="slidenum">
              <a:rPr lang="uk-UA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t="262" r="75258" b="73285"/>
          <a:stretch>
            <a:fillRect/>
          </a:stretch>
        </p:blipFill>
        <p:spPr bwMode="auto">
          <a:xfrm>
            <a:off x="4716463" y="836613"/>
            <a:ext cx="37433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513" y="764704"/>
            <a:ext cx="4104455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0CB24F5-2A0D-434B-9B06-4432A3983310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64904"/>
            <a:ext cx="4283968" cy="7200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7" y="764704"/>
            <a:ext cx="3816423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5" y="2492896"/>
            <a:ext cx="3744415" cy="79208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4" cstate="print"/>
          <a:srcRect l="54382" t="18100" r="17131" b="64319"/>
          <a:stretch>
            <a:fillRect/>
          </a:stretch>
        </p:blipFill>
        <p:spPr bwMode="auto">
          <a:xfrm>
            <a:off x="2124075" y="3429000"/>
            <a:ext cx="18716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5" cstate="print"/>
          <a:srcRect l="8543" t="40096" r="45935" b="24760"/>
          <a:stretch>
            <a:fillRect/>
          </a:stretch>
        </p:blipFill>
        <p:spPr bwMode="auto">
          <a:xfrm>
            <a:off x="4500563" y="3357563"/>
            <a:ext cx="19732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6" cstate="print"/>
          <a:srcRect l="6104" t="44019" r="11794" b="50000"/>
          <a:stretch>
            <a:fillRect/>
          </a:stretch>
        </p:blipFill>
        <p:spPr bwMode="auto">
          <a:xfrm>
            <a:off x="900113" y="6021388"/>
            <a:ext cx="72723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 cstate="print"/>
          <a:srcRect l="20418" t="54633" r="6175" b="37645"/>
          <a:stretch>
            <a:fillRect/>
          </a:stretch>
        </p:blipFill>
        <p:spPr bwMode="auto">
          <a:xfrm>
            <a:off x="2339975" y="5157788"/>
            <a:ext cx="4824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267744" y="5949280"/>
            <a:ext cx="4283968" cy="7200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5157192"/>
            <a:ext cx="4896544" cy="7200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450" y="836613"/>
            <a:ext cx="7956550" cy="8636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Земельный кодекс Российской Федерации, статьи 83-84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Минэкономразвития России от  03.06.2011 №267, пункты 6.3-6.5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2988" y="1196975"/>
            <a:ext cx="7632700" cy="566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Границы городских, сельских населенных пунктов не могут пересекать границы муниципальных образований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выходить за их границы, а также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пересекать границы земельных участков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Границы земельных участков не должны пересекать границы муниципальных образований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границы населенных пунктов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Административные границы не должны пересекать границы земельных участков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внесенными в ЕГРН сведениями о таких земельных участках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населенного пункта должна полностью входить в состав территории поселения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поселения не может входить в состав территории другого поселения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должна полностью входить в состав территории муниципального района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характерные точки устанавливаемой административной границы совпадают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характерными точками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установленной административной границы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качестве описания местоположения такой устанавливаемой границы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 описание ранее установленной административной границы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755650" y="1989138"/>
            <a:ext cx="144463" cy="1444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11188" y="3573463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11188" y="5157788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11188" y="4581525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11188" y="4149725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55650" y="2852738"/>
            <a:ext cx="144463" cy="1444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A41D687-3825-4443-BA96-B2906226F3E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ТРЕБОВАНИЯ К УСТАНОВЛЕНИЮ, ИЗМЕНЕНИЮ ГРАНИЦ</a:t>
            </a:r>
          </a:p>
        </p:txBody>
      </p:sp>
      <p:pic>
        <p:nvPicPr>
          <p:cNvPr id="20492" name="Picture 3"/>
          <p:cNvPicPr>
            <a:picLocks noChangeAspect="1" noChangeArrowheads="1"/>
          </p:cNvPicPr>
          <p:nvPr/>
        </p:nvPicPr>
        <p:blipFill>
          <a:blip r:embed="rId2" cstate="print"/>
          <a:srcRect r="1393" b="2454"/>
          <a:stretch>
            <a:fillRect/>
          </a:stretch>
        </p:blipFill>
        <p:spPr bwMode="auto">
          <a:xfrm>
            <a:off x="395288" y="8366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450" y="836613"/>
            <a:ext cx="7956550" cy="433387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Минэкономразвития РФ от 24.08.2016 №378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450" y="1341438"/>
            <a:ext cx="7632700" cy="4967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о границе между субъектами Российской Федерации, границе муниципального образования и границе населенного пункта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о зоне с особыми условиями использования территорий, территориальной зоне, территории объекта культурного наследия, территории опережающего социально-экономического развития, зоне территориального развития в Российской Федерации, игорной зоне, лесничестве, лесопарке, особо охраняемой природной территории, особой экономической зоне, охотничьем угодье, береговой линии (границе водного объекта), проекте межевания территории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Единого государственного реестра недвижимости об объекте недвижимости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КАДАСТРОВЫЙ ПЛАН ТЕРРИТОРИИ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11188" y="1773238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11188" y="5589588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11188" y="4797425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11188" y="2565400"/>
            <a:ext cx="360362" cy="288925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6A7097-4397-4050-8014-32FE2355BC16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ПРЕДОСТАВЛЕНИЕ СВЕДЕНИЙ ИЗ ЕГРН</a:t>
            </a:r>
          </a:p>
        </p:txBody>
      </p: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2" cstate="print"/>
          <a:srcRect r="1393" b="2454"/>
          <a:stretch>
            <a:fillRect/>
          </a:stretch>
        </p:blipFill>
        <p:spPr bwMode="auto">
          <a:xfrm>
            <a:off x="395288" y="7651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/>
          <p:cNvPicPr>
            <a:picLocks noChangeAspect="1" noChangeArrowheads="1"/>
          </p:cNvPicPr>
          <p:nvPr/>
        </p:nvPicPr>
        <p:blipFill>
          <a:blip r:embed="rId2" cstate="print"/>
          <a:srcRect l="3563" t="45929" r="78741" b="5693"/>
          <a:stretch>
            <a:fillRect/>
          </a:stretch>
        </p:blipFill>
        <p:spPr bwMode="auto">
          <a:xfrm>
            <a:off x="179388" y="620713"/>
            <a:ext cx="2663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6"/>
          <p:cNvPicPr>
            <a:picLocks noChangeAspect="1" noChangeArrowheads="1"/>
          </p:cNvPicPr>
          <p:nvPr/>
        </p:nvPicPr>
        <p:blipFill>
          <a:blip r:embed="rId3" cstate="print"/>
          <a:srcRect l="45367" t="23962" r="34837" b="49249"/>
          <a:stretch>
            <a:fillRect/>
          </a:stretch>
        </p:blipFill>
        <p:spPr bwMode="auto">
          <a:xfrm>
            <a:off x="2916238" y="3141663"/>
            <a:ext cx="280828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9"/>
          <p:cNvSpPr>
            <a:spLocks noChangeArrowheads="1"/>
          </p:cNvSpPr>
          <p:nvPr/>
        </p:nvSpPr>
        <p:spPr bwMode="auto">
          <a:xfrm>
            <a:off x="2916238" y="3141663"/>
            <a:ext cx="2808287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Граница населенного пункта, муниципального образования, территориальной зоны, сведения о которых содержатся в ЕГРН</a:t>
            </a:r>
          </a:p>
        </p:txBody>
      </p:sp>
      <p:sp>
        <p:nvSpPr>
          <p:cNvPr id="22533" name="Прямоугольник 10"/>
          <p:cNvSpPr>
            <a:spLocks noChangeArrowheads="1"/>
          </p:cNvSpPr>
          <p:nvPr/>
        </p:nvSpPr>
        <p:spPr bwMode="auto">
          <a:xfrm>
            <a:off x="3132138" y="5373688"/>
            <a:ext cx="2449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Граница населенного пункта, представленная для внесения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708400" y="3933825"/>
            <a:ext cx="287338" cy="420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700338" y="4581525"/>
            <a:ext cx="1622425" cy="4318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Пересечение 0.2м</a:t>
            </a: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4" cstate="print"/>
          <a:srcRect l="60107" t="16676" r="23259" b="48497"/>
          <a:stretch>
            <a:fillRect/>
          </a:stretch>
        </p:blipFill>
        <p:spPr bwMode="auto">
          <a:xfrm>
            <a:off x="4140200" y="908050"/>
            <a:ext cx="3527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9"/>
          <p:cNvSpPr>
            <a:spLocks noChangeArrowheads="1"/>
          </p:cNvSpPr>
          <p:nvPr/>
        </p:nvSpPr>
        <p:spPr bwMode="auto">
          <a:xfrm>
            <a:off x="5795963" y="1916113"/>
            <a:ext cx="1116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284663" y="1268413"/>
            <a:ext cx="1622425" cy="4318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Пересечение 48 м</a:t>
            </a:r>
          </a:p>
        </p:txBody>
      </p:sp>
      <p:pic>
        <p:nvPicPr>
          <p:cNvPr id="22539" name="Picture 18"/>
          <p:cNvPicPr>
            <a:picLocks noChangeAspect="1" noChangeArrowheads="1"/>
          </p:cNvPicPr>
          <p:nvPr/>
        </p:nvPicPr>
        <p:blipFill>
          <a:blip r:embed="rId5" cstate="print"/>
          <a:srcRect l="41904" t="15480" r="39987" b="4192"/>
          <a:stretch>
            <a:fillRect/>
          </a:stretch>
        </p:blipFill>
        <p:spPr bwMode="auto">
          <a:xfrm>
            <a:off x="5867400" y="3789363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Прямоугольник 9"/>
          <p:cNvSpPr>
            <a:spLocks noChangeArrowheads="1"/>
          </p:cNvSpPr>
          <p:nvPr/>
        </p:nvSpPr>
        <p:spPr bwMode="auto">
          <a:xfrm>
            <a:off x="6838950" y="5373688"/>
            <a:ext cx="23050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Граница муниципального образования, сведения о которых содержатся в ЕГРН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308850" y="4652963"/>
            <a:ext cx="1620838" cy="4318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Пересечение 44 м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 flipV="1">
            <a:off x="6659563" y="5013325"/>
            <a:ext cx="1008062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3"/>
          <p:cNvSpPr txBox="1">
            <a:spLocks/>
          </p:cNvSpPr>
          <p:nvPr/>
        </p:nvSpPr>
        <p:spPr>
          <a:xfrm>
            <a:off x="8613775" y="633730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D6E7AA6-60FC-422C-A6BB-A4CD1B957DEC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/>
          <p:cNvPicPr>
            <a:picLocks noChangeAspect="1" noChangeArrowheads="1"/>
          </p:cNvPicPr>
          <p:nvPr/>
        </p:nvPicPr>
        <p:blipFill>
          <a:blip r:embed="rId2" cstate="print"/>
          <a:srcRect l="37045" t="27257" r="41415" b="31055"/>
          <a:stretch>
            <a:fillRect/>
          </a:stretch>
        </p:blipFill>
        <p:spPr bwMode="auto">
          <a:xfrm>
            <a:off x="5364163" y="836613"/>
            <a:ext cx="36004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9"/>
          <p:cNvSpPr>
            <a:spLocks noChangeArrowheads="1"/>
          </p:cNvSpPr>
          <p:nvPr/>
        </p:nvSpPr>
        <p:spPr bwMode="auto">
          <a:xfrm>
            <a:off x="6516688" y="4581525"/>
            <a:ext cx="23050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Граница муниципального образования, сведения о которой содержатся в ЕГРН</a:t>
            </a:r>
          </a:p>
        </p:txBody>
      </p:sp>
      <p:cxnSp>
        <p:nvCxnSpPr>
          <p:cNvPr id="54" name="Прямая со стрелкой 53"/>
          <p:cNvCxnSpPr>
            <a:stCxn id="23555" idx="0"/>
          </p:cNvCxnSpPr>
          <p:nvPr/>
        </p:nvCxnSpPr>
        <p:spPr>
          <a:xfrm flipH="1" flipV="1">
            <a:off x="6227763" y="3933825"/>
            <a:ext cx="144145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3BE0A05-D098-4AA1-92B9-7A8847A74F0A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3" cstate="print"/>
          <a:srcRect l="2797" t="12521" r="61018" b="896"/>
          <a:stretch>
            <a:fillRect/>
          </a:stretch>
        </p:blipFill>
        <p:spPr bwMode="auto">
          <a:xfrm>
            <a:off x="0" y="549275"/>
            <a:ext cx="39211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4" cstate="print"/>
          <a:srcRect l="47845" t="27553" r="41385" b="32362"/>
          <a:stretch>
            <a:fillRect/>
          </a:stretch>
        </p:blipFill>
        <p:spPr bwMode="auto">
          <a:xfrm>
            <a:off x="3563938" y="8366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5364163" y="1557338"/>
            <a:ext cx="503237" cy="5762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40200" y="4005263"/>
            <a:ext cx="1800225" cy="4318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Пересечение 0.1 м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572000" y="1773238"/>
            <a:ext cx="1008063" cy="71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4" name="Picture 14"/>
          <p:cNvPicPr>
            <a:picLocks noChangeAspect="1" noChangeArrowheads="1"/>
          </p:cNvPicPr>
          <p:nvPr/>
        </p:nvPicPr>
        <p:blipFill>
          <a:blip r:embed="rId5" cstate="print"/>
          <a:srcRect l="53015" t="25148" r="24155" b="36371"/>
          <a:stretch>
            <a:fillRect/>
          </a:stretch>
        </p:blipFill>
        <p:spPr bwMode="auto">
          <a:xfrm>
            <a:off x="3059113" y="4652963"/>
            <a:ext cx="22336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Прямоугольник 10"/>
          <p:cNvSpPr>
            <a:spLocks noChangeArrowheads="1"/>
          </p:cNvSpPr>
          <p:nvPr/>
        </p:nvSpPr>
        <p:spPr bwMode="auto">
          <a:xfrm>
            <a:off x="3851275" y="4868863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</p:txBody>
      </p:sp>
      <p:sp>
        <p:nvSpPr>
          <p:cNvPr id="23566" name="Прямоугольник 10"/>
          <p:cNvSpPr>
            <a:spLocks noChangeArrowheads="1"/>
          </p:cNvSpPr>
          <p:nvPr/>
        </p:nvSpPr>
        <p:spPr bwMode="auto">
          <a:xfrm>
            <a:off x="2987675" y="5876925"/>
            <a:ext cx="129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Граница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19700" y="6237288"/>
            <a:ext cx="1800225" cy="4318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Пересечение 7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3"/>
          <p:cNvPicPr>
            <a:picLocks noChangeAspect="1" noChangeArrowheads="1"/>
          </p:cNvPicPr>
          <p:nvPr/>
        </p:nvPicPr>
        <p:blipFill>
          <a:blip r:embed="rId2" cstate="print"/>
          <a:srcRect l="1277" t="30640" r="59036" b="7838"/>
          <a:stretch>
            <a:fillRect/>
          </a:stretch>
        </p:blipFill>
        <p:spPr bwMode="auto">
          <a:xfrm>
            <a:off x="0" y="476250"/>
            <a:ext cx="56388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4"/>
          <p:cNvPicPr>
            <a:picLocks noChangeAspect="1" noChangeArrowheads="1"/>
          </p:cNvPicPr>
          <p:nvPr/>
        </p:nvPicPr>
        <p:blipFill>
          <a:blip r:embed="rId3" cstate="print"/>
          <a:srcRect l="5000" t="23828" r="59473" b="60469"/>
          <a:stretch>
            <a:fillRect/>
          </a:stretch>
        </p:blipFill>
        <p:spPr bwMode="auto">
          <a:xfrm>
            <a:off x="3779838" y="3573463"/>
            <a:ext cx="504031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851275" y="3573463"/>
            <a:ext cx="3744913" cy="288925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51275" y="3933825"/>
            <a:ext cx="3744913" cy="288925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51275" y="4292600"/>
            <a:ext cx="3744913" cy="287338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25"/>
          <p:cNvPicPr>
            <a:picLocks noChangeAspect="1" noChangeArrowheads="1"/>
          </p:cNvPicPr>
          <p:nvPr/>
        </p:nvPicPr>
        <p:blipFill>
          <a:blip r:embed="rId4" cstate="print"/>
          <a:srcRect l="5473" t="55981" r="59474" b="29063"/>
          <a:stretch>
            <a:fillRect/>
          </a:stretch>
        </p:blipFill>
        <p:spPr bwMode="auto">
          <a:xfrm>
            <a:off x="3708400" y="5157788"/>
            <a:ext cx="5184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6"/>
          <p:cNvPicPr>
            <a:picLocks noChangeAspect="1" noChangeArrowheads="1"/>
          </p:cNvPicPr>
          <p:nvPr/>
        </p:nvPicPr>
        <p:blipFill>
          <a:blip r:embed="rId5" cstate="print"/>
          <a:srcRect l="5209" t="27667" r="59737" b="58125"/>
          <a:stretch>
            <a:fillRect/>
          </a:stretch>
        </p:blipFill>
        <p:spPr bwMode="auto">
          <a:xfrm>
            <a:off x="3924300" y="1844675"/>
            <a:ext cx="5041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851275" y="5157788"/>
            <a:ext cx="3744913" cy="288925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1275" y="5516563"/>
            <a:ext cx="3744913" cy="287337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1275" y="5876925"/>
            <a:ext cx="3744913" cy="287338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24300" y="1844675"/>
            <a:ext cx="3744913" cy="288925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24300" y="2276475"/>
            <a:ext cx="3744913" cy="287338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4300" y="2708275"/>
            <a:ext cx="3744913" cy="288925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4046519-ADED-4FD2-B1BF-133CD7C34D74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B77C23F-2948-4419-BBB6-2404FED587B8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2" cstate="print"/>
          <a:srcRect l="21413" t="52098" r="62866" b="22101"/>
          <a:stretch>
            <a:fillRect/>
          </a:stretch>
        </p:blipFill>
        <p:spPr bwMode="auto">
          <a:xfrm>
            <a:off x="1258888" y="1989138"/>
            <a:ext cx="2771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3" cstate="print"/>
          <a:srcRect l="17387" t="18742" r="18565" b="18016"/>
          <a:stretch>
            <a:fillRect/>
          </a:stretch>
        </p:blipFill>
        <p:spPr bwMode="auto">
          <a:xfrm>
            <a:off x="0" y="3284538"/>
            <a:ext cx="48593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4" cstate="print"/>
          <a:srcRect l="23183" t="34892" r="46094" b="31670"/>
          <a:stretch>
            <a:fillRect/>
          </a:stretch>
        </p:blipFill>
        <p:spPr bwMode="auto">
          <a:xfrm>
            <a:off x="4859338" y="3284538"/>
            <a:ext cx="42846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0825" y="6021388"/>
            <a:ext cx="828198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составе документов отсутствует нормативный правовой акт об установлении границ ЗОУИТ, при этом Уполномоченный орган определен Правительством РФ</a:t>
            </a:r>
          </a:p>
        </p:txBody>
      </p:sp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2" cstate="print"/>
          <a:srcRect l="21413" t="30424" r="62866" b="48022"/>
          <a:stretch>
            <a:fillRect/>
          </a:stretch>
        </p:blipFill>
        <p:spPr bwMode="auto">
          <a:xfrm>
            <a:off x="5651500" y="1916113"/>
            <a:ext cx="27717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2" cstate="print"/>
          <a:srcRect l="21413" t="77899" r="26723" b="8685"/>
          <a:stretch>
            <a:fillRect/>
          </a:stretch>
        </p:blipFill>
        <p:spPr bwMode="auto">
          <a:xfrm>
            <a:off x="0" y="765175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4053B48-E9F0-409A-ADAB-9E8D706FEDF8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Ошибки препятствующие внесению сведений в ЕГРН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288" y="549275"/>
            <a:ext cx="8281987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Представленные документы содержат противоречия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 l="18227" t="22408" r="6175" b="6085"/>
          <a:stretch>
            <a:fillRect/>
          </a:stretch>
        </p:blipFill>
        <p:spPr bwMode="auto">
          <a:xfrm>
            <a:off x="395288" y="1196975"/>
            <a:ext cx="34877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3068960"/>
            <a:ext cx="3456384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861048"/>
            <a:ext cx="3456384" cy="201622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6" name="Picture 3"/>
          <p:cNvPicPr>
            <a:picLocks noChangeAspect="1" noChangeArrowheads="1"/>
          </p:cNvPicPr>
          <p:nvPr/>
        </p:nvPicPr>
        <p:blipFill>
          <a:blip r:embed="rId3" cstate="print"/>
          <a:srcRect l="8542" t="33122" r="21548" b="56914"/>
          <a:stretch>
            <a:fillRect/>
          </a:stretch>
        </p:blipFill>
        <p:spPr bwMode="auto">
          <a:xfrm>
            <a:off x="4067175" y="2708275"/>
            <a:ext cx="48974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4" cstate="print"/>
          <a:srcRect l="10982" t="26073" r="12607" b="26819"/>
          <a:stretch>
            <a:fillRect/>
          </a:stretch>
        </p:blipFill>
        <p:spPr bwMode="auto">
          <a:xfrm>
            <a:off x="4202113" y="3644900"/>
            <a:ext cx="440213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139952" y="3645024"/>
            <a:ext cx="4536504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924944"/>
            <a:ext cx="4896544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724525" y="2060575"/>
            <a:ext cx="2873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67225" y="1844675"/>
            <a:ext cx="4676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  <a:cs typeface="+mn-cs"/>
              </a:rPr>
              <a:t>Вид (тип) зоны по классификатору – Придорожная полоса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99221-DB7B-4635-8A6E-EEECC7EC1B1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14963" t="24232" r="55505" b="37268"/>
          <a:stretch>
            <a:fillRect/>
          </a:stretch>
        </p:blipFill>
        <p:spPr bwMode="auto">
          <a:xfrm>
            <a:off x="0" y="836613"/>
            <a:ext cx="5105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6013" y="188913"/>
            <a:ext cx="7920037" cy="6477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Федеральный закон от 13.07.2015 №218-ФЗ </a:t>
            </a:r>
          </a:p>
          <a:p>
            <a:pPr>
              <a:defRPr/>
            </a:pPr>
            <a:r>
              <a:rPr lang="ru-RU" sz="160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«О государственной регистрации недвижимости»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 r="1393" b="2454"/>
          <a:stretch>
            <a:fillRect/>
          </a:stretch>
        </p:blipFill>
        <p:spPr bwMode="auto">
          <a:xfrm>
            <a:off x="323850" y="11588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 l="18506" t="64133" r="54526" b="10667"/>
          <a:stretch>
            <a:fillRect/>
          </a:stretch>
        </p:blipFill>
        <p:spPr bwMode="auto">
          <a:xfrm>
            <a:off x="1476375" y="4581525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print"/>
          <a:srcRect l="46063" t="26199" r="12595" b="10802"/>
          <a:stretch>
            <a:fillRect/>
          </a:stretch>
        </p:blipFill>
        <p:spPr bwMode="auto">
          <a:xfrm>
            <a:off x="5076825" y="1125538"/>
            <a:ext cx="406717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000125" y="1274763"/>
            <a:ext cx="78851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Земельный кодекс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Российской Федерации  от 25.10.2001 №136-ФЗ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Градостроительный кодекс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Российской Федерации от 29.12.2004 №190-ФЗ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18.06.2001 №78-ФЗ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землеустройстве»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13.07.2015 № 218-ФЗ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государственной регистрации недвижимости» 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Минэкономразвития РФ от 03.06.2011 № 267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"Об утверждении порядка описания местоположения границ объектов землеустройства"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Минэкономразвития России от 23.11.2018 №650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"Об установлении формы графического описания местоположения границ населенных пунктов, территориальных зон, ООПТ, ЗОУИТ………»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Минэкономразвития России от 10.10.2018 №541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"Об установлении требований к графическому описанию местоположения границ публичного сервитута……..»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Правительства РФ  от 31.12.2015 №1532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"Об утверждении Правил предоставления документов, направляемых или предоставляемых в соответствии с частями 1,3-13,15 статьи 32 Федерального закона «О государственной регистрации недвижимости» в Федеральный орган исполнительной власти  (его территориальные органы), уполномоченный Правительством РФ на осуществление государственного кадастрового учета, государственной регистрации прав, ведение ЕГРН и предоставление сведений, содержащихся в ЕГРН"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Росреестра от 01.08.2014 №П/369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 реализации информационного взаимодействия при ведении государственного кадастра недвижимости в электронном виде»</a:t>
            </a:r>
          </a:p>
          <a:p>
            <a:pPr indent="446088" algn="just">
              <a:buFont typeface="Wingdings" pitchFamily="2" charset="2"/>
              <a:buChar char="Ø"/>
            </a:pPr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Росреестра 15.09.2016 №П/0465 </a:t>
            </a:r>
            <a:r>
              <a:rPr lang="ru-RU" sz="1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внесении изменений в приказ Росреестра от от 01.08.2014 №П/369 "О реализации информационного взаимодействия при ведении государственного кадастра недвижимости в электронном виде»</a:t>
            </a:r>
          </a:p>
          <a:p>
            <a:pPr indent="446088" algn="just">
              <a:buFont typeface="Wingdings" pitchFamily="2" charset="2"/>
              <a:buChar char="Ø"/>
            </a:pP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Перечень нормативно-правовых актов, регулирующих землеустройство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7D92D-C75D-4864-B1C6-6611614822A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5CC97-174F-4128-8754-E878A7FE47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Порядок взаимодействия при межведомственном информационном взаимодействии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 l="21413" t="30254" r="18471" b="7233"/>
          <a:stretch>
            <a:fillRect/>
          </a:stretch>
        </p:blipFill>
        <p:spPr bwMode="auto">
          <a:xfrm>
            <a:off x="0" y="1196975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 cstate="print"/>
          <a:srcRect l="12994" t="11633" r="12898" b="11366"/>
          <a:stretch>
            <a:fillRect/>
          </a:stretch>
        </p:blipFill>
        <p:spPr bwMode="auto">
          <a:xfrm>
            <a:off x="179388" y="1125538"/>
            <a:ext cx="896461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ПОРЯДОК НАПРАВЛЕНИЯ ДОКУМЕНТОВ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/>
          <a:srcRect l="58740" t="57150" r="11813" b="11594"/>
          <a:stretch>
            <a:fillRect/>
          </a:stretch>
        </p:blipFill>
        <p:spPr bwMode="auto">
          <a:xfrm>
            <a:off x="4716463" y="1196975"/>
            <a:ext cx="4427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6463" y="2997200"/>
            <a:ext cx="4392612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ТРЕБОВАНИЕ К ГРАФИЧЕСКОМУ ОПИСАНИЮ МЕСТОПОЛОЖЕНИЯ И К ТОЧНОСТИ ОПРЕДЕЛЕНИЯ КООРДИНАТ ХАРАКТЕРНЫХ ТОЧЕК ГРАНИЦ НАСЕЛЕННЫХ ПУНКТОВ, ТЕРРИТОРИАЛЬНЫХ ЗОН, ЗОУИТ, ООПТ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732463"/>
            <a:ext cx="439261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ТРЕБОВАНИЕ К ГРАФИЧЕСКОМУ ОПИСАНИЮ МЕСТОПОЛОЖЕНИЯ И К ТОЧНОСТИ ОПРЕДЕЛЕНИЯ КООРДИНАТ ХАРАКТЕРНЫХ ТОЧЕК ГРАНИЦ ПУБЛИЧНОГО СЕРВИТУТА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063" y="3933825"/>
            <a:ext cx="3563937" cy="6477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Приказ Минэкономразвития России от 10.10.2018 №541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80063" y="1196975"/>
            <a:ext cx="3563937" cy="6477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Приказ Минэкономразвития России от 23.11.2018 №650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550" y="1196975"/>
            <a:ext cx="3671888" cy="7191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Правила, утвержденные постановлением Правительства России от 31.12.2015 №1532</a:t>
            </a:r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4" cstate="print"/>
          <a:srcRect r="1393" b="2454"/>
          <a:stretch>
            <a:fillRect/>
          </a:stretch>
        </p:blipFill>
        <p:spPr bwMode="auto">
          <a:xfrm>
            <a:off x="179388" y="1125538"/>
            <a:ext cx="7921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484A267-93CA-4C1D-93FB-1148A75FC66E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372225" y="6165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17571-598A-4359-930F-874E45679AD7}" type="slidenum">
              <a:rPr lang="uk-UA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 sz="1600" b="1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450" y="981075"/>
            <a:ext cx="7956550" cy="6477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Федеральный закон от 13.07.2015 №218-ФЗ «О государственной регистрации недвижимости», часть 2 статьи 34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7380288" y="609282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ctr">
              <a:defRPr/>
            </a:pPr>
            <a:fld id="{59415BA9-0342-4384-A4AF-05BB65E4D6EF}" type="slidenum">
              <a:rPr lang="uk-UA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6</a:t>
            </a:fld>
            <a:endParaRPr lang="uk-UA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3736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004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300663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3" cstate="print"/>
          <a:srcRect r="1393" b="2454"/>
          <a:stretch>
            <a:fillRect/>
          </a:stretch>
        </p:blipFill>
        <p:spPr bwMode="auto">
          <a:xfrm>
            <a:off x="395288" y="9080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15888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ОСНОВАНИЯ ДЛЯ НАПРАВЛЕНИЯ УВЕДОМЛЕНИЯ 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 НЕВОЗМОЖНОСТИ ВНЕСЕНИЯ СВЕДЕНИЙ В ЕГРН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259632" y="1801664"/>
          <a:ext cx="78843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4EC35A7-9698-44EA-9CE4-2828071AD6E3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 cstate="print"/>
          <a:srcRect t="36858"/>
          <a:stretch>
            <a:fillRect/>
          </a:stretch>
        </p:blipFill>
        <p:spPr bwMode="auto">
          <a:xfrm>
            <a:off x="539750" y="2708275"/>
            <a:ext cx="84296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429000"/>
            <a:ext cx="866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16013" y="765175"/>
            <a:ext cx="8027987" cy="172720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Федеральный закон от 13.07.2015 №218-ФЗ «О государственной регистрации недвижимости»,  часть 1 статьи 32</a:t>
            </a:r>
          </a:p>
          <a:p>
            <a:pPr>
              <a:lnSpc>
                <a:spcPct val="90000"/>
              </a:lnSpc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Постановление Правительства Российской Федерации от 31.12.2015 №1532</a:t>
            </a:r>
          </a:p>
          <a:p>
            <a:pPr>
              <a:lnSpc>
                <a:spcPct val="90000"/>
              </a:lnSpc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НПА регламентирующие правила установления ЗОУИТ, устанавливающие уполномоченный орган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92375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5" cstate="print"/>
          <a:srcRect l="1740"/>
          <a:stretch>
            <a:fillRect/>
          </a:stretch>
        </p:blipFill>
        <p:spPr bwMode="auto">
          <a:xfrm>
            <a:off x="1042988" y="4365625"/>
            <a:ext cx="72009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42988" y="6308725"/>
            <a:ext cx="4537075" cy="433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КАРТА (ПЛАН) /  Описание местоположения границ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09EC8E-1ACC-49BA-81DB-D55A7D42A03E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НЕОБХОДИМЫЕ ДОКУМЕНТЫ ДЛЯ НАПРАВЛЕНИЯ СВЕДЕНИЙ О ГРАНИЦАХ, ЗОНАХ,  ТЕРРИТОРИЯХ</a:t>
            </a: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6" cstate="print"/>
          <a:srcRect r="1393" b="2454"/>
          <a:stretch>
            <a:fillRect/>
          </a:stretch>
        </p:blipFill>
        <p:spPr bwMode="auto">
          <a:xfrm>
            <a:off x="323850" y="8366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076700"/>
            <a:ext cx="8074025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https://rosreestr.ru/site/ur/zaregistrirovat-nedvizhimoe-imushchestvo-/xml-skhemy/</a:t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35119"/>
                </a:solidFill>
                <a:latin typeface="Times New Roman" pitchFamily="18" charset="0"/>
                <a:cs typeface="Times New Roman" pitchFamily="18" charset="0"/>
              </a:rPr>
              <a:t>Официальный сайт Росреестра – Юридическим лицам – </a:t>
            </a:r>
            <a:br>
              <a:rPr lang="ru-RU" sz="3600" dirty="0" smtClean="0">
                <a:solidFill>
                  <a:srgbClr val="1351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35119"/>
                </a:solidFill>
                <a:latin typeface="Times New Roman" pitchFamily="18" charset="0"/>
                <a:cs typeface="Times New Roman" pitchFamily="18" charset="0"/>
              </a:rPr>
              <a:t>Зарегистрировать недвижимость – </a:t>
            </a:r>
            <a:br>
              <a:rPr lang="ru-RU" sz="3600" dirty="0" smtClean="0">
                <a:solidFill>
                  <a:srgbClr val="1351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35119"/>
                </a:solidFill>
                <a:latin typeface="Times New Roman" pitchFamily="18" charset="0"/>
                <a:cs typeface="Times New Roman" pitchFamily="18" charset="0"/>
              </a:rPr>
              <a:t>XML-схемы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260350"/>
            <a:ext cx="7416800" cy="2305050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err="1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ПриказРосреестра</a:t>
            </a:r>
            <a:r>
              <a:rPr lang="ru-RU" b="1" dirty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от 01.08.2014 №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П/369 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«О реализации информационного взаимодействия при ведении государственного кадастра недвижимости в электронном виде»</a:t>
            </a:r>
          </a:p>
          <a:p>
            <a:pPr eaLnBrk="0" hangingPunct="0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ПриказРосреестра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от 01.09.2016 № П/0465 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«О внесении изменений в приказ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Росреестра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от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от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01.08.2014 №П/369 "О реализации информационного взаимодействия при ведении государственного кадастра недвижимости в электронном виде»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D1B2E4A-3D66-433E-BC24-AA05BBCDC539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/>
          <a:srcRect r="1393" b="2454"/>
          <a:stretch>
            <a:fillRect/>
          </a:stretch>
        </p:blipFill>
        <p:spPr bwMode="auto">
          <a:xfrm>
            <a:off x="395288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43663" y="836613"/>
            <a:ext cx="2700337" cy="1462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Segoe UI" pitchFamily="34" charset="0"/>
                <a:cs typeface="Segoe UI" pitchFamily="34" charset="0"/>
              </a:rPr>
              <a:t>BoundToGKN</a:t>
            </a:r>
            <a:r>
              <a:rPr lang="en-US" sz="1200" b="1">
                <a:latin typeface="Segoe UI" pitchFamily="34" charset="0"/>
                <a:cs typeface="Segoe UI" pitchFamily="34" charset="0"/>
              </a:rPr>
              <a:t>_v03</a:t>
            </a:r>
            <a:endParaRPr lang="ru-RU" sz="1200" b="1"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Содержит текстовую информацию о наименовании границ муниципального образования, границ населенного пункта, </a:t>
            </a: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органа направившего и подготовившего сведения о границе, </a:t>
            </a: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документах – основаниях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3663" y="2276475"/>
            <a:ext cx="2700337" cy="1293813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Segoe UI" pitchFamily="34" charset="0"/>
                <a:cs typeface="Segoe UI" pitchFamily="34" charset="0"/>
              </a:rPr>
              <a:t>MapPlan</a:t>
            </a:r>
            <a:r>
              <a:rPr lang="en-US" sz="1200" b="1">
                <a:latin typeface="Segoe UI" pitchFamily="34" charset="0"/>
                <a:cs typeface="Segoe UI" pitchFamily="34" charset="0"/>
              </a:rPr>
              <a:t>_v01</a:t>
            </a:r>
            <a:endParaRPr lang="ru-RU" sz="1200" b="1"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Содержит информацию о графической части карта (плана) – координат,</a:t>
            </a: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погрешности и методе определения координат , систему координат ведения ЕГРН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3663" y="5013325"/>
            <a:ext cx="2700337" cy="1462088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Segoe UI" pitchFamily="34" charset="0"/>
                <a:cs typeface="Segoe UI" pitchFamily="34" charset="0"/>
              </a:rPr>
              <a:t>ZoneToGKN</a:t>
            </a:r>
            <a:r>
              <a:rPr lang="en-US" sz="1200" b="1">
                <a:latin typeface="Segoe UI" pitchFamily="34" charset="0"/>
                <a:cs typeface="Segoe UI" pitchFamily="34" charset="0"/>
              </a:rPr>
              <a:t>_v05</a:t>
            </a:r>
            <a:r>
              <a:rPr lang="ru-RU" sz="1200" b="1">
                <a:latin typeface="Segoe UI" pitchFamily="34" charset="0"/>
                <a:cs typeface="Segoe UI" pitchFamily="34" charset="0"/>
              </a:rPr>
              <a:t> </a:t>
            </a: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Содержит  текстовую информацию о наименовании границ ЗОУИТ,  о публичном сервитуте и цели его установления и сроках на которых он установлен,  о наименовании органа направившего и подготовившего сведения, документах – основаниях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3663" y="3573463"/>
            <a:ext cx="2700337" cy="1462087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latin typeface="Segoe UI" pitchFamily="34" charset="0"/>
                <a:cs typeface="Segoe UI" pitchFamily="34" charset="0"/>
              </a:rPr>
              <a:t>TerritoryToGKN</a:t>
            </a:r>
            <a:r>
              <a:rPr lang="ru-RU" sz="1200" b="1">
                <a:latin typeface="Segoe UI" pitchFamily="34" charset="0"/>
                <a:cs typeface="Segoe UI" pitchFamily="34" charset="0"/>
              </a:rPr>
              <a:t> _</a:t>
            </a:r>
            <a:r>
              <a:rPr lang="en-US" sz="1200" b="1">
                <a:latin typeface="Segoe UI" pitchFamily="34" charset="0"/>
                <a:cs typeface="Segoe UI" pitchFamily="34" charset="0"/>
              </a:rPr>
              <a:t>v01</a:t>
            </a:r>
            <a:endParaRPr lang="ru-RU" sz="1200" b="1"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Содержит информацию о графической части описания местоположения границ– координаты, </a:t>
            </a:r>
          </a:p>
          <a:p>
            <a:pPr algn="ctr">
              <a:defRPr/>
            </a:pPr>
            <a:r>
              <a:rPr lang="ru-RU" sz="1100">
                <a:solidFill>
                  <a:srgbClr val="1C4853"/>
                </a:solidFill>
                <a:latin typeface="Segoe UI" pitchFamily="34" charset="0"/>
                <a:cs typeface="Segoe UI" pitchFamily="34" charset="0"/>
              </a:rPr>
              <a:t>погрешность и метод определения координат, систему координат ведения ЕГРН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lIns="91429" tIns="45715" rIns="91429" bIns="45715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8DF49B5-C8A7-4049-BB03-50D36B4B12FC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1268760"/>
          <a:ext cx="62400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НЕОБХОДИМЫЕ ДОКУМЕНТЫ ДЛЯ НАПРАВЛЕНИЯ СВЕДЕНИЙ О ГРАНИЦАХ, ЗОНАХ,  ТЕРРИТОРИЯХ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908720"/>
            <a:ext cx="3172920" cy="338554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B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Граница населенного   пункта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2564904"/>
            <a:ext cx="5328592" cy="33855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Граница территориальной зоны, </a:t>
            </a:r>
            <a:r>
              <a:rPr lang="en-US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ООПТ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4221088"/>
            <a:ext cx="3938386" cy="33855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Граница ЗОУИТ, публичный сервитут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1313</Words>
  <Application>Microsoft Office PowerPoint</Application>
  <PresentationFormat>Экран (4:3)</PresentationFormat>
  <Paragraphs>175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Segoe UI</vt:lpstr>
      <vt:lpstr>Times New Roman</vt:lpstr>
      <vt:lpstr>Verdana</vt:lpstr>
      <vt:lpstr>Wingdings</vt:lpstr>
      <vt:lpstr>Wingdings 2</vt:lpstr>
      <vt:lpstr>Солнцестояние</vt:lpstr>
      <vt:lpstr>Подготовка документов, необходимых для внесения сведений в реестр границ, в том числе о границах населенных пунктов, территориальных зон, зон с особыми условиями использования территорий; состав направляемых документов, причины, препятствующие внесению сведений в реестр границ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https://rosreestr.ru/site/ur/zaregistrirovat-nedvizhimoe-imushchestvo-/xml-skhemy/  Официальный сайт Росреестра – Юридическим лицам –  Зарегистрировать недвижимость –  XML-схемы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установления границ землеустройства</dc:title>
  <dc:creator>victoria</dc:creator>
  <cp:lastModifiedBy>KI</cp:lastModifiedBy>
  <cp:revision>541</cp:revision>
  <dcterms:created xsi:type="dcterms:W3CDTF">2015-11-01T10:20:35Z</dcterms:created>
  <dcterms:modified xsi:type="dcterms:W3CDTF">2021-03-31T10:19:47Z</dcterms:modified>
</cp:coreProperties>
</file>