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82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91" r:id="rId31"/>
    <p:sldId id="281" r:id="rId32"/>
    <p:sldId id="283" r:id="rId33"/>
    <p:sldId id="287" r:id="rId34"/>
    <p:sldId id="285" r:id="rId35"/>
    <p:sldId id="286" r:id="rId36"/>
    <p:sldId id="266" r:id="rId37"/>
    <p:sldId id="267" r:id="rId38"/>
    <p:sldId id="268" r:id="rId39"/>
    <p:sldId id="269" r:id="rId40"/>
    <p:sldId id="284" r:id="rId41"/>
    <p:sldId id="290" r:id="rId42"/>
    <p:sldId id="289" r:id="rId43"/>
    <p:sldId id="293" r:id="rId44"/>
    <p:sldId id="294" r:id="rId45"/>
    <p:sldId id="292" r:id="rId46"/>
    <p:sldId id="264" r:id="rId47"/>
    <p:sldId id="265" r:id="rId48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BB59"/>
    <a:srgbClr val="188FF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10556-31D1-4E21-8F2D-EF653052A5CE}" type="datetimeFigureOut">
              <a:rPr lang="ru-RU"/>
              <a:pPr>
                <a:defRPr/>
              </a:pPr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61C08-9DCB-47DE-8A70-8DE72FD50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E9103-02B4-40FA-A253-E91927F8D5DD}" type="datetimeFigureOut">
              <a:rPr lang="ru-RU"/>
              <a:pPr>
                <a:defRPr/>
              </a:pPr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83852-58E3-4FF3-BA7C-15B382151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678C3-5D8F-42F9-B757-0DC079A1F4B6}" type="datetimeFigureOut">
              <a:rPr lang="ru-RU"/>
              <a:pPr>
                <a:defRPr/>
              </a:pPr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95FE2-45B1-456D-B0D0-6F6C451C8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3D743-86DB-4A1D-9BD7-F699B051896E}" type="datetimeFigureOut">
              <a:rPr lang="ru-RU"/>
              <a:pPr>
                <a:defRPr/>
              </a:pPr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92B11-78A5-4733-8FDF-F6C66A3B1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B20DB-0BFB-4ACF-8007-3A92B847A50C}" type="datetimeFigureOut">
              <a:rPr lang="ru-RU"/>
              <a:pPr>
                <a:defRPr/>
              </a:pPr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96C93-39D5-4EFD-9B66-8483D003F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8D3FC-06DD-40D3-9818-7174D0D6D692}" type="datetimeFigureOut">
              <a:rPr lang="ru-RU"/>
              <a:pPr>
                <a:defRPr/>
              </a:pPr>
              <a:t>25.07.2022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E3A86-5A1A-4B12-8390-F830E07D0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35DB9-23EF-4782-BB01-FD61476C926D}" type="datetimeFigureOut">
              <a:rPr lang="ru-RU"/>
              <a:pPr>
                <a:defRPr/>
              </a:pPr>
              <a:t>25.07.2022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E18C5-F650-43B5-9845-BEFBC3B75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1CD4F-A2B5-4FBB-B406-A9B470567D01}" type="datetimeFigureOut">
              <a:rPr lang="ru-RU"/>
              <a:pPr>
                <a:defRPr/>
              </a:pPr>
              <a:t>25.07.2022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8B344-3D69-4B70-9028-202B289A1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86606-6DBF-4EB0-B7A2-84BE7B478595}" type="datetimeFigureOut">
              <a:rPr lang="ru-RU"/>
              <a:pPr>
                <a:defRPr/>
              </a:pPr>
              <a:t>25.07.2022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C6154-50A7-4FA2-974F-B4D342B43A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41B40-E8D6-497F-8222-46DCA54D6A41}" type="datetimeFigureOut">
              <a:rPr lang="ru-RU"/>
              <a:pPr>
                <a:defRPr/>
              </a:pPr>
              <a:t>25.07.2022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B5796-97D0-4B91-A73B-506F143C8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0F9E2-AA38-416B-AB0A-49FB4A7364AA}" type="datetimeFigureOut">
              <a:rPr lang="ru-RU"/>
              <a:pPr>
                <a:defRPr/>
              </a:pPr>
              <a:t>25.07.2022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BF8D5-962C-4F7F-B594-6321ADEDD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FA5173-5693-4F5E-8000-4C5319EB61F2}" type="datetimeFigureOut">
              <a:rPr lang="ru-RU"/>
              <a:pPr>
                <a:defRPr/>
              </a:pPr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F0F610-4E94-47C5-AA4F-1C526BB4E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emf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3" Type="http://schemas.openxmlformats.org/officeDocument/2006/relationships/image" Target="../media/image45.jpeg"/><Relationship Id="rId7" Type="http://schemas.openxmlformats.org/officeDocument/2006/relationships/image" Target="../media/image47.png"/><Relationship Id="rId12" Type="http://schemas.openxmlformats.org/officeDocument/2006/relationships/image" Target="../media/image52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9.png"/><Relationship Id="rId15" Type="http://schemas.openxmlformats.org/officeDocument/2006/relationships/image" Target="../media/image55.jpeg"/><Relationship Id="rId10" Type="http://schemas.openxmlformats.org/officeDocument/2006/relationships/image" Target="../media/image50.jpeg"/><Relationship Id="rId4" Type="http://schemas.openxmlformats.org/officeDocument/2006/relationships/image" Target="../media/image8.emf"/><Relationship Id="rId9" Type="http://schemas.openxmlformats.org/officeDocument/2006/relationships/image" Target="../media/image49.jpeg"/><Relationship Id="rId14" Type="http://schemas.openxmlformats.org/officeDocument/2006/relationships/image" Target="../media/image54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9.png"/><Relationship Id="rId7" Type="http://schemas.openxmlformats.org/officeDocument/2006/relationships/image" Target="../media/image46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7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Background" descr="Background pattern&#10;&#10;Description automatically generated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250825" y="2133600"/>
            <a:ext cx="43211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4000" b="1">
                <a:solidFill>
                  <a:srgbClr val="188FFB"/>
                </a:solidFill>
              </a:rPr>
              <a:t>ОТКРЫТЫЙ</a:t>
            </a:r>
          </a:p>
          <a:p>
            <a:pPr>
              <a:buFont typeface="Arial" charset="0"/>
              <a:buNone/>
            </a:pPr>
            <a:r>
              <a:rPr lang="ru-RU" altLang="ru-RU" sz="4000" b="1">
                <a:solidFill>
                  <a:srgbClr val="188FFB"/>
                </a:solidFill>
              </a:rPr>
              <a:t>ДИАЛОГ</a:t>
            </a: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250825" y="6308725"/>
            <a:ext cx="3816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ru-RU" altLang="ru-RU" sz="1600" b="1"/>
              <a:t>Красноярск, 2022</a:t>
            </a:r>
          </a:p>
        </p:txBody>
      </p:sp>
      <p:pic>
        <p:nvPicPr>
          <p:cNvPr id="13316" name="Picture 7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52095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1" descr="гравиметрические волны белые_монтажная область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-1512888"/>
            <a:ext cx="15481300" cy="1095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2" descr="геометка rgb градиент трехцветный_монтажная область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333375"/>
            <a:ext cx="8642350" cy="620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" name="Graphic 295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563" y="1916113"/>
            <a:ext cx="2808287" cy="27066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7"/>
          <p:cNvPicPr>
            <a:picLocks noChangeAspect="1"/>
          </p:cNvPicPr>
          <p:nvPr/>
        </p:nvPicPr>
        <p:blipFill>
          <a:blip r:embed="rId2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1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Прямоугольник 2"/>
          <p:cNvSpPr>
            <a:spLocks noChangeArrowheads="1"/>
          </p:cNvSpPr>
          <p:nvPr/>
        </p:nvSpPr>
        <p:spPr bwMode="auto">
          <a:xfrm>
            <a:off x="250825" y="1484313"/>
            <a:ext cx="8424863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>
                <a:latin typeface="Times New Roman" pitchFamily="18" charset="0"/>
              </a:rPr>
              <a:t>досрочно </a:t>
            </a:r>
            <a:r>
              <a:rPr lang="ru-RU">
                <a:solidFill>
                  <a:srgbClr val="188FFB"/>
                </a:solidFill>
                <a:latin typeface="Times New Roman" pitchFamily="18" charset="0"/>
              </a:rPr>
              <a:t>(вместо 1 сентября) вступают в силу следующие новеллы:</a:t>
            </a:r>
          </a:p>
          <a:p>
            <a:pPr algn="just" eaLnBrk="0" hangingPunct="0">
              <a:buFontTx/>
              <a:buChar char="-"/>
            </a:pPr>
            <a:r>
              <a:rPr lang="ru-RU">
                <a:latin typeface="Times New Roman" pitchFamily="18" charset="0"/>
              </a:rPr>
              <a:t>образовать земельный участок, занятый многоквартирным домом и входящими в его состав объектами, </a:t>
            </a:r>
            <a:r>
              <a:rPr lang="ru-RU">
                <a:solidFill>
                  <a:srgbClr val="188FFB"/>
                </a:solidFill>
                <a:latin typeface="Times New Roman" pitchFamily="18" charset="0"/>
              </a:rPr>
              <a:t>можно на основании схемы расположения участка. </a:t>
            </a:r>
          </a:p>
          <a:p>
            <a:pPr algn="just" eaLnBrk="0" hangingPunct="0"/>
            <a:r>
              <a:rPr lang="ru-RU">
                <a:solidFill>
                  <a:srgbClr val="188FFB"/>
                </a:solidFill>
                <a:latin typeface="Times New Roman" pitchFamily="18" charset="0"/>
              </a:rPr>
              <a:t>До утверждения схема должна пройти общественное обсуждение или публичные слушания.</a:t>
            </a:r>
          </a:p>
          <a:p>
            <a:pPr algn="just" eaLnBrk="0" hangingPunct="0">
              <a:buFontTx/>
              <a:buChar char="-"/>
            </a:pPr>
            <a:r>
              <a:rPr lang="ru-RU">
                <a:latin typeface="Times New Roman" pitchFamily="18" charset="0"/>
              </a:rPr>
              <a:t>Срок дачной амнистии продлен </a:t>
            </a:r>
            <a:r>
              <a:rPr lang="ru-RU">
                <a:solidFill>
                  <a:srgbClr val="188FFB"/>
                </a:solidFill>
                <a:latin typeface="Times New Roman" pitchFamily="18" charset="0"/>
              </a:rPr>
              <a:t>до 1 марта 2031 года.</a:t>
            </a:r>
          </a:p>
          <a:p>
            <a:pPr eaLnBrk="0" hangingPunct="0">
              <a:buFontTx/>
              <a:buChar char="-"/>
            </a:pPr>
            <a:r>
              <a:rPr lang="ru-RU">
                <a:latin typeface="Times New Roman" pitchFamily="18" charset="0"/>
              </a:rPr>
              <a:t>Предусмотрен </a:t>
            </a:r>
            <a:r>
              <a:rPr lang="ru-RU">
                <a:solidFill>
                  <a:srgbClr val="188FFB"/>
                </a:solidFill>
                <a:latin typeface="Times New Roman" pitchFamily="18" charset="0"/>
              </a:rPr>
              <a:t>административный механизм оформления гражданами в собственность домов, возведенных до 14 мая 1998 года, и земли под ними, если правоустанавливающих документов на указанные объекты нет.</a:t>
            </a:r>
            <a:r>
              <a:rPr lang="ru-RU">
                <a:solidFill>
                  <a:srgbClr val="188FFB"/>
                </a:solidFill>
              </a:rPr>
              <a:t> </a:t>
            </a:r>
          </a:p>
          <a:p>
            <a:pPr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Оформить дом по упрощенной   процедуре возможно </a:t>
            </a:r>
            <a:r>
              <a:rPr lang="ru-RU" u="sng">
                <a:latin typeface="Times New Roman" pitchFamily="18" charset="0"/>
                <a:cs typeface="Times New Roman" pitchFamily="18" charset="0"/>
              </a:rPr>
              <a:t>при условии, что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- жилой дом расположен в границах населенного пункта;</a:t>
            </a:r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- жилой дом возведен до 14.05.1998;</a:t>
            </a:r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- гражданин использует дом для постоянного проживания;</a:t>
            </a:r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- земельный участок гражданину не предоставлен.</a:t>
            </a:r>
          </a:p>
          <a:p>
            <a:pPr algn="just" eaLnBrk="0" hangingPunct="0"/>
            <a:r>
              <a:rPr lang="ru-RU" b="1">
                <a:latin typeface="Times New Roman" pitchFamily="18" charset="0"/>
              </a:rPr>
              <a:t>-</a:t>
            </a:r>
            <a:r>
              <a:rPr lang="ru-RU">
                <a:latin typeface="Times New Roman" pitchFamily="18" charset="0"/>
              </a:rPr>
              <a:t> Участки, которые были предоставлены до 30 октября 2001 года гражданам на праве постоянного (бессрочного) пользования или пожизненного наследуемого владения, </a:t>
            </a:r>
            <a:r>
              <a:rPr lang="ru-RU">
                <a:solidFill>
                  <a:srgbClr val="188FFB"/>
                </a:solidFill>
                <a:latin typeface="Times New Roman" pitchFamily="18" charset="0"/>
              </a:rPr>
              <a:t>автоматически считаются их собственностью. </a:t>
            </a:r>
          </a:p>
        </p:txBody>
      </p:sp>
      <p:pic>
        <p:nvPicPr>
          <p:cNvPr id="22533" name="Graphic 37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4149725"/>
            <a:ext cx="1292225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2843213" y="333375"/>
            <a:ext cx="6300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188FFB"/>
                </a:solidFill>
              </a:rPr>
              <a:t>Федеральный закон от 30.12.2021 № 478-ФЗ</a:t>
            </a:r>
          </a:p>
          <a:p>
            <a:pPr algn="ctr"/>
            <a:r>
              <a:rPr lang="ru-RU" sz="2000" b="1">
                <a:solidFill>
                  <a:srgbClr val="188FFB"/>
                </a:solidFill>
              </a:rPr>
              <a:t>(вступил в силу с 01.07.2022)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7"/>
          <p:cNvPicPr>
            <a:picLocks noChangeAspect="1"/>
          </p:cNvPicPr>
          <p:nvPr/>
        </p:nvPicPr>
        <p:blipFill>
          <a:blip r:embed="rId2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5" name="Text Box 8"/>
          <p:cNvSpPr txBox="1">
            <a:spLocks noChangeArrowheads="1"/>
          </p:cNvSpPr>
          <p:nvPr/>
        </p:nvSpPr>
        <p:spPr bwMode="auto">
          <a:xfrm>
            <a:off x="2959100" y="188913"/>
            <a:ext cx="5861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altLang="ru-RU" sz="2000" b="1">
                <a:solidFill>
                  <a:srgbClr val="188FFB"/>
                </a:solidFill>
                <a:latin typeface="Times New Roman" pitchFamily="18" charset="0"/>
                <a:cs typeface="Times New Roman" pitchFamily="18" charset="0"/>
              </a:rPr>
              <a:t>Новые требования к подготовке межевых, технических планов, актов обследования</a:t>
            </a:r>
          </a:p>
        </p:txBody>
      </p:sp>
      <p:pic>
        <p:nvPicPr>
          <p:cNvPr id="23556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Прямоугольник 4"/>
          <p:cNvSpPr>
            <a:spLocks noChangeArrowheads="1"/>
          </p:cNvSpPr>
          <p:nvPr/>
        </p:nvSpPr>
        <p:spPr bwMode="auto">
          <a:xfrm>
            <a:off x="539750" y="1484313"/>
            <a:ext cx="8280400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 eaLnBrk="0" hangingPunct="0">
              <a:lnSpc>
                <a:spcPct val="115000"/>
              </a:lnSpc>
              <a:buFont typeface="Arial" charset="0"/>
              <a:buNone/>
            </a:pPr>
            <a:r>
              <a:rPr lang="ru-RU" altLang="ru-RU" b="1">
                <a:solidFill>
                  <a:srgbClr val="188FFB"/>
                </a:solidFill>
                <a:latin typeface="Times New Roman" pitchFamily="18" charset="0"/>
                <a:cs typeface="Times New Roman" pitchFamily="18" charset="0"/>
              </a:rPr>
              <a:t>вступили в силу приказы Росреестра</a:t>
            </a:r>
            <a:r>
              <a:rPr lang="ru-RU" altLang="ru-RU">
                <a:solidFill>
                  <a:srgbClr val="188FFB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1400">
              <a:solidFill>
                <a:srgbClr val="188FFB"/>
              </a:solidFill>
              <a:latin typeface="Calibri" pitchFamily="34" charset="0"/>
              <a:cs typeface="Times New Roman" pitchFamily="18" charset="0"/>
            </a:endParaRPr>
          </a:p>
          <a:p>
            <a:pPr indent="449263" algn="just" eaLnBrk="0" hangingPunct="0">
              <a:lnSpc>
                <a:spcPct val="115000"/>
              </a:lnSpc>
              <a:buFont typeface="Arial" charset="0"/>
              <a:buNone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от 14.12.2021 № П/0592 «Об утверждении формы и состава сведений межевого плана, требований к его подготовке»;</a:t>
            </a:r>
            <a:endParaRPr lang="ru-RU" altLang="ru-RU" sz="1400">
              <a:latin typeface="Calibri" pitchFamily="34" charset="0"/>
              <a:cs typeface="Times New Roman" pitchFamily="18" charset="0"/>
            </a:endParaRPr>
          </a:p>
          <a:p>
            <a:pPr indent="449263" algn="just" eaLnBrk="0" hangingPunct="0">
              <a:lnSpc>
                <a:spcPct val="115000"/>
              </a:lnSpc>
              <a:buFont typeface="Arial" charset="0"/>
              <a:buNone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от 04.03.2022 № П/0072 «Об утверждении формы декларации об объекте недвижимости, требований к ее подготовке, состава содержащихся в ней сведений»;</a:t>
            </a:r>
            <a:endParaRPr lang="ru-RU" altLang="ru-RU" sz="1400">
              <a:latin typeface="Calibri" pitchFamily="34" charset="0"/>
              <a:cs typeface="Times New Roman" pitchFamily="18" charset="0"/>
            </a:endParaRPr>
          </a:p>
          <a:p>
            <a:pPr indent="449263" algn="just" eaLnBrk="0" hangingPunct="0">
              <a:lnSpc>
                <a:spcPct val="115000"/>
              </a:lnSpc>
              <a:buFont typeface="Arial" charset="0"/>
              <a:buNone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от 15.03.2022 № П/0082 «Об установлении формы технического плана, требований к его подготовке и состава содержащихся в нем сведений».</a:t>
            </a:r>
          </a:p>
          <a:p>
            <a:pPr indent="449263" algn="just" eaLnBrk="0" hangingPunct="0">
              <a:lnSpc>
                <a:spcPct val="115000"/>
              </a:lnSpc>
              <a:buFont typeface="Arial" charset="0"/>
              <a:buNone/>
            </a:pPr>
            <a:r>
              <a:rPr lang="ru-RU" altLang="ru-RU" b="1">
                <a:solidFill>
                  <a:srgbClr val="188FFB"/>
                </a:solidFill>
                <a:latin typeface="Times New Roman" pitchFamily="18" charset="0"/>
                <a:cs typeface="Times New Roman" pitchFamily="18" charset="0"/>
              </a:rPr>
              <a:t>для осуществления ГКУ и ГРП до 19.03.2023 могут быть представлены межевые и технические планы, подготовленные в соответствии с формой и требованиями к их подготовке, действовавшими до 19.06.2022, если они были подготовлены и подписаны усиленной квалифицированной электронной подписью кадастрового инженера до 19.06.2022.</a:t>
            </a:r>
          </a:p>
          <a:p>
            <a:pPr indent="449263" algn="just" eaLnBrk="0" hangingPunct="0">
              <a:lnSpc>
                <a:spcPct val="115000"/>
              </a:lnSpc>
              <a:buFont typeface="Arial" charset="0"/>
              <a:buNone/>
            </a:pPr>
            <a:endParaRPr lang="ru-RU" altLang="ru-RU" sz="140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76600" y="115888"/>
            <a:ext cx="5375275" cy="1143000"/>
          </a:xfrm>
        </p:spPr>
        <p:txBody>
          <a:bodyPr/>
          <a:lstStyle/>
          <a:p>
            <a:r>
              <a:rPr lang="ru-RU" altLang="ru-RU" sz="2500" b="1" smtClean="0">
                <a:solidFill>
                  <a:srgbClr val="188FFB"/>
                </a:solidFill>
                <a:latin typeface="Arial" charset="0"/>
                <a:cs typeface="Times New Roman" pitchFamily="18" charset="0"/>
              </a:rPr>
              <a:t>Новое в технических  планах                  </a:t>
            </a:r>
            <a:endParaRPr lang="ru-RU" altLang="ru-RU" sz="2500" b="1" smtClean="0">
              <a:solidFill>
                <a:srgbClr val="188FFB"/>
              </a:solidFill>
              <a:latin typeface="Arial" charset="0"/>
            </a:endParaRPr>
          </a:p>
        </p:txBody>
      </p:sp>
      <p:sp>
        <p:nvSpPr>
          <p:cNvPr id="24578" name="Объект 2"/>
          <p:cNvSpPr>
            <a:spLocks noGrp="1"/>
          </p:cNvSpPr>
          <p:nvPr>
            <p:ph idx="4294967295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определены случаи, когда отсутствует необходимость включения раздела «План здания, сооружения, план этажа, фрагмент плана здания, сооружения, этажа» в состав технического плана;</a:t>
            </a:r>
          </a:p>
          <a:p>
            <a:pPr marL="0" indent="0">
              <a:buFont typeface="Arial" charset="0"/>
              <a:buNone/>
            </a:pPr>
            <a:endParaRPr lang="ru-RU" altLang="ru-RU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-представление в качестве приложения к техническому плану здания, сооружения проектной документации не осуществляется;</a:t>
            </a:r>
          </a:p>
          <a:p>
            <a:pPr marL="0" indent="0">
              <a:buFont typeface="Arial" charset="0"/>
              <a:buNone/>
            </a:pPr>
            <a:endParaRPr lang="ru-RU" altLang="ru-RU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-возможность подготовки технического плана в отношении помещения, машино-места в случае, предусмотренном частью 15 статьи 70 Закона № 218-ФЗ при отсутствии в ЕГРН сведений об МКД; </a:t>
            </a:r>
          </a:p>
          <a:p>
            <a:pPr marL="0" indent="0">
              <a:buFont typeface="Arial" charset="0"/>
              <a:buNone/>
            </a:pPr>
            <a:endParaRPr lang="ru-RU" altLang="ru-RU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-предусмотрено указание в техническом плане сведений об объектах недвижимости, входящих в состав сооружения, представляющего собой сложную вещь; </a:t>
            </a:r>
          </a:p>
          <a:p>
            <a:pPr marL="0" indent="0">
              <a:buFont typeface="Arial" charset="0"/>
              <a:buNone/>
            </a:pPr>
            <a:endParaRPr lang="ru-RU" altLang="ru-RU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-установлены требования к подготовке технического плана в отношении обьектов вспомогательного назначения</a:t>
            </a:r>
          </a:p>
        </p:txBody>
      </p:sp>
      <p:pic>
        <p:nvPicPr>
          <p:cNvPr id="24579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60350"/>
            <a:ext cx="223361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17"/>
          <p:cNvPicPr>
            <a:picLocks noChangeAspect="1"/>
          </p:cNvPicPr>
          <p:nvPr/>
        </p:nvPicPr>
        <p:blipFill>
          <a:blip r:embed="rId3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03575" y="125413"/>
            <a:ext cx="5483225" cy="1143000"/>
          </a:xfrm>
        </p:spPr>
        <p:txBody>
          <a:bodyPr/>
          <a:lstStyle/>
          <a:p>
            <a:r>
              <a:rPr lang="ru-RU" altLang="ru-RU" sz="2400" b="1" smtClean="0">
                <a:solidFill>
                  <a:srgbClr val="188FFB"/>
                </a:solidFill>
                <a:latin typeface="Times New Roman" pitchFamily="18" charset="0"/>
                <a:cs typeface="Times New Roman" pitchFamily="18" charset="0"/>
              </a:rPr>
              <a:t>Новое в межевых  планах</a:t>
            </a:r>
            <a:endParaRPr lang="ru-RU" altLang="ru-RU" sz="2400" smtClean="0">
              <a:solidFill>
                <a:srgbClr val="188FFB"/>
              </a:solidFill>
            </a:endParaRPr>
          </a:p>
        </p:txBody>
      </p:sp>
      <p:sp>
        <p:nvSpPr>
          <p:cNvPr id="25602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z="1600" smtClean="0"/>
              <a:t>-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возможность проведения согласования местоположения границ земельных участков в электронном виде; </a:t>
            </a:r>
          </a:p>
          <a:p>
            <a:pPr marL="0" indent="0" algn="just">
              <a:buFont typeface="Arial" charset="0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уточняются случаи, при которых допускается подготовка межевого плана в связи с образованием земельных участков выполнения кадастровых работ по предварительному уточнению местоположения границ исходного земельного участка; </a:t>
            </a:r>
          </a:p>
          <a:p>
            <a:pPr marL="0" indent="0" algn="just">
              <a:buFontTx/>
              <a:buChar char="-"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Char char="-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обобщен перечень документов , подтверждающих существование границ </a:t>
            </a:r>
          </a:p>
          <a:p>
            <a:pPr marL="0" indent="0" algn="just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земельных участков на местности 15 и более лет при уточнении их местоположения; </a:t>
            </a:r>
          </a:p>
          <a:p>
            <a:pPr marL="0" indent="0" algn="just">
              <a:buFont typeface="Arial" charset="0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установлена возможность одного межевого плана в отношении смежных и несмежных земельных участков для осуществления государственного кадастрового учета на основании одного заявления</a:t>
            </a:r>
          </a:p>
        </p:txBody>
      </p:sp>
      <p:pic>
        <p:nvPicPr>
          <p:cNvPr id="25603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223361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17"/>
          <p:cNvPicPr>
            <a:picLocks noChangeAspect="1"/>
          </p:cNvPicPr>
          <p:nvPr/>
        </p:nvPicPr>
        <p:blipFill>
          <a:blip r:embed="rId3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7"/>
          <p:cNvPicPr>
            <a:picLocks noChangeAspect="1"/>
          </p:cNvPicPr>
          <p:nvPr/>
        </p:nvPicPr>
        <p:blipFill>
          <a:blip r:embed="rId2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7" name="Text Box 8"/>
          <p:cNvSpPr txBox="1">
            <a:spLocks noChangeArrowheads="1"/>
          </p:cNvSpPr>
          <p:nvPr/>
        </p:nvSpPr>
        <p:spPr bwMode="auto">
          <a:xfrm>
            <a:off x="2484438" y="188913"/>
            <a:ext cx="6423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endParaRPr lang="ru-RU" altLang="ru-RU" b="1">
              <a:solidFill>
                <a:srgbClr val="188FFB"/>
              </a:solidFill>
              <a:latin typeface="Calibri" pitchFamily="34" charset="0"/>
            </a:endParaRPr>
          </a:p>
        </p:txBody>
      </p:sp>
      <p:pic>
        <p:nvPicPr>
          <p:cNvPr id="26628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Прямоугольник 2"/>
          <p:cNvSpPr>
            <a:spLocks noChangeArrowheads="1"/>
          </p:cNvSpPr>
          <p:nvPr/>
        </p:nvSpPr>
        <p:spPr bwMode="auto">
          <a:xfrm>
            <a:off x="468313" y="1563688"/>
            <a:ext cx="82804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 eaLnBrk="0" hangingPunct="0">
              <a:lnSpc>
                <a:spcPct val="115000"/>
              </a:lnSpc>
              <a:buFont typeface="Arial" charset="0"/>
              <a:buNone/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Приказ Росреестра от 02.12.2021 № П/0564 «Об утверждении формы декларации об объектах недвижимости, в том числе о земельных участках, относящихся к имуществу Вооруженных Сил Российской Федерации и подведомственных Министерству обороны Российской Федерации организаций, имуществу органов федеральной службы безопасности, требований к ее заполнению, состава включаемых в нее сведений»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(документ вступил в силу 27.06.2022).</a:t>
            </a:r>
            <a:endParaRPr lang="ru-RU" alt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6630" name="Прямоугольник 3"/>
          <p:cNvSpPr>
            <a:spLocks noChangeArrowheads="1"/>
          </p:cNvSpPr>
          <p:nvPr/>
        </p:nvSpPr>
        <p:spPr bwMode="auto">
          <a:xfrm>
            <a:off x="2195513" y="4365625"/>
            <a:ext cx="6480175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 eaLnBrk="0" hangingPunct="0">
              <a:lnSpc>
                <a:spcPct val="115000"/>
              </a:lnSpc>
              <a:buFont typeface="Arial" charset="0"/>
              <a:buNone/>
            </a:pPr>
            <a:endParaRPr lang="ru-RU" altLang="ru-RU" b="1"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>
              <a:lnSpc>
                <a:spcPct val="115000"/>
              </a:lnSpc>
              <a:buFont typeface="Arial" charset="0"/>
              <a:buNone/>
            </a:pPr>
            <a:r>
              <a:rPr lang="ru-RU" altLang="ru-RU" b="1">
                <a:solidFill>
                  <a:srgbClr val="188FFB"/>
                </a:solidFill>
                <a:latin typeface="Times New Roman" pitchFamily="18" charset="0"/>
                <a:cs typeface="Times New Roman" pitchFamily="18" charset="0"/>
              </a:rPr>
              <a:t>Актуализирована форма декларации </a:t>
            </a:r>
          </a:p>
          <a:p>
            <a:pPr indent="449263" algn="just" eaLnBrk="0" hangingPunct="0">
              <a:lnSpc>
                <a:spcPct val="115000"/>
              </a:lnSpc>
              <a:buFont typeface="Arial" charset="0"/>
              <a:buNone/>
            </a:pPr>
            <a:endParaRPr lang="ru-RU" altLang="ru-RU">
              <a:solidFill>
                <a:srgbClr val="188FFB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>
              <a:lnSpc>
                <a:spcPct val="115000"/>
              </a:lnSpc>
              <a:buFont typeface="Arial" charset="0"/>
              <a:buNone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- устанавливаются требования к оформлению декларации и состав включаемых в нее сведений.</a:t>
            </a:r>
            <a:endParaRPr lang="ru-RU" altLang="ru-RU" sz="140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6631" name="Graphic 27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508500"/>
            <a:ext cx="1455738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7"/>
          <p:cNvPicPr>
            <a:picLocks noChangeAspect="1"/>
          </p:cNvPicPr>
          <p:nvPr/>
        </p:nvPicPr>
        <p:blipFill>
          <a:blip r:embed="rId2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1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Прямоугольник 1"/>
          <p:cNvSpPr>
            <a:spLocks noChangeArrowheads="1"/>
          </p:cNvSpPr>
          <p:nvPr/>
        </p:nvSpPr>
        <p:spPr bwMode="auto">
          <a:xfrm>
            <a:off x="684213" y="1484313"/>
            <a:ext cx="7848600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15000"/>
              </a:lnSpc>
              <a:buFont typeface="Arial" charset="0"/>
              <a:buNone/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Приказ Росреестра от 19.04.2022 № П/0148 «Об утверждении требований к подготовке схемы расположения земельного участка или земельных участков на кадастровом плане территории и формату схемы расположения земельного участка или земельных участков на кадастровом плане территории при подготовке схемы расположения земельного участка или земельных участков на кадастровом плане территории в форме электронного документа, формы схемы расположения земельного участка или земельных участков на кадастровом плане территории, подготовка которой осуществляется в форме документа на бумажном носителе» </a:t>
            </a:r>
          </a:p>
          <a:p>
            <a:pPr algn="just" eaLnBrk="0" hangingPunct="0">
              <a:lnSpc>
                <a:spcPct val="115000"/>
              </a:lnSpc>
              <a:buFont typeface="Arial" charset="0"/>
              <a:buNone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i="1">
                <a:latin typeface="Times New Roman" pitchFamily="18" charset="0"/>
                <a:cs typeface="Times New Roman" pitchFamily="18" charset="0"/>
              </a:rPr>
              <a:t>документ вступит в силу 01.09.2022).</a:t>
            </a:r>
            <a:endParaRPr lang="ru-RU" altLang="ru-RU" sz="1400" i="1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653" name="Прямоугольник 2"/>
          <p:cNvSpPr>
            <a:spLocks noChangeArrowheads="1"/>
          </p:cNvSpPr>
          <p:nvPr/>
        </p:nvSpPr>
        <p:spPr bwMode="auto">
          <a:xfrm>
            <a:off x="900113" y="5099050"/>
            <a:ext cx="7559675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 eaLnBrk="0" hangingPunct="0">
              <a:lnSpc>
                <a:spcPct val="115000"/>
              </a:lnSpc>
              <a:buFont typeface="Arial" charset="0"/>
              <a:buNone/>
            </a:pPr>
            <a:r>
              <a:rPr lang="ru-RU" altLang="ru-RU" b="1">
                <a:solidFill>
                  <a:srgbClr val="188FFB"/>
                </a:solidFill>
                <a:latin typeface="Times New Roman" pitchFamily="18" charset="0"/>
                <a:cs typeface="Times New Roman" pitchFamily="18" charset="0"/>
              </a:rPr>
              <a:t>Устанавливаются новые требования к оформлению схемы расположения земельного участка на кадастровом плане территории.</a:t>
            </a:r>
          </a:p>
          <a:p>
            <a:pPr indent="449263" algn="just" eaLnBrk="0" hangingPunct="0">
              <a:lnSpc>
                <a:spcPct val="115000"/>
              </a:lnSpc>
              <a:buFont typeface="Arial" charset="0"/>
              <a:buNone/>
            </a:pPr>
            <a:r>
              <a:rPr lang="ru-RU" altLang="ru-RU" b="1">
                <a:solidFill>
                  <a:srgbClr val="188FFB"/>
                </a:solidFill>
                <a:latin typeface="Times New Roman" pitchFamily="18" charset="0"/>
                <a:cs typeface="Times New Roman" pitchFamily="18" charset="0"/>
              </a:rPr>
              <a:t>Приказ действует до 31 августа 2028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7"/>
          <p:cNvPicPr>
            <a:picLocks noChangeAspect="1"/>
          </p:cNvPicPr>
          <p:nvPr/>
        </p:nvPicPr>
        <p:blipFill>
          <a:blip r:embed="rId2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8675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Прямоугольник 1"/>
          <p:cNvSpPr>
            <a:spLocks noChangeArrowheads="1"/>
          </p:cNvSpPr>
          <p:nvPr/>
        </p:nvSpPr>
        <p:spPr bwMode="auto">
          <a:xfrm>
            <a:off x="2771775" y="115888"/>
            <a:ext cx="6121400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5000"/>
              </a:lnSpc>
              <a:buFont typeface="Arial" charset="0"/>
              <a:buNone/>
            </a:pPr>
            <a:r>
              <a:rPr lang="ru-RU" altLang="ru-RU" b="1">
                <a:solidFill>
                  <a:srgbClr val="188FFB"/>
                </a:solidFill>
                <a:latin typeface="Times New Roman" pitchFamily="18" charset="0"/>
                <a:cs typeface="Times New Roman" pitchFamily="18" charset="0"/>
              </a:rPr>
              <a:t>Федеральный закон от 14.07.2022 № 266-ФЗ </a:t>
            </a:r>
          </a:p>
          <a:p>
            <a:pPr algn="ctr" eaLnBrk="0" hangingPunct="0">
              <a:lnSpc>
                <a:spcPct val="115000"/>
              </a:lnSpc>
              <a:buFont typeface="Arial" charset="0"/>
              <a:buNone/>
            </a:pPr>
            <a:r>
              <a:rPr lang="ru-RU" altLang="ru-RU" b="1">
                <a:solidFill>
                  <a:srgbClr val="188FFB"/>
                </a:solidFill>
                <a:latin typeface="Times New Roman" pitchFamily="18" charset="0"/>
                <a:cs typeface="Times New Roman" pitchFamily="18" charset="0"/>
              </a:rPr>
              <a:t>«О внесении изменений в Федеральный закон </a:t>
            </a:r>
          </a:p>
          <a:p>
            <a:pPr algn="ctr" eaLnBrk="0" hangingPunct="0">
              <a:lnSpc>
                <a:spcPct val="115000"/>
              </a:lnSpc>
              <a:buFont typeface="Arial" charset="0"/>
              <a:buNone/>
            </a:pPr>
            <a:r>
              <a:rPr lang="ru-RU" altLang="ru-RU" b="1">
                <a:solidFill>
                  <a:srgbClr val="188FFB"/>
                </a:solidFill>
                <a:latin typeface="Times New Roman" pitchFamily="18" charset="0"/>
                <a:cs typeface="Times New Roman" pitchFamily="18" charset="0"/>
              </a:rPr>
              <a:t>«О персональных данных»</a:t>
            </a:r>
            <a:endParaRPr lang="ru-RU" altLang="ru-RU" sz="1400" b="1">
              <a:solidFill>
                <a:srgbClr val="188FFB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8677" name="Прямоугольник 2"/>
          <p:cNvSpPr>
            <a:spLocks noChangeArrowheads="1"/>
          </p:cNvSpPr>
          <p:nvPr/>
        </p:nvSpPr>
        <p:spPr bwMode="auto">
          <a:xfrm>
            <a:off x="611188" y="1268413"/>
            <a:ext cx="82819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Font typeface="Arial" charset="0"/>
              <a:buNone/>
            </a:pPr>
            <a:r>
              <a:rPr lang="ru-RU" altLang="ru-RU" b="1">
                <a:solidFill>
                  <a:srgbClr val="188FFB"/>
                </a:solidFill>
                <a:latin typeface="Times New Roman" pitchFamily="18" charset="0"/>
                <a:cs typeface="Times New Roman" pitchFamily="18" charset="0"/>
              </a:rPr>
              <a:t>Теперь персональные данные собственника недвижимости, а именно ФИО и дата рождения, содержащиеся в выписке из ЕГРН, будут доступны только     правообладателю. </a:t>
            </a:r>
          </a:p>
        </p:txBody>
      </p:sp>
      <p:sp>
        <p:nvSpPr>
          <p:cNvPr id="28678" name="Прямоугольник 3"/>
          <p:cNvSpPr>
            <a:spLocks noChangeArrowheads="1"/>
          </p:cNvSpPr>
          <p:nvPr/>
        </p:nvSpPr>
        <p:spPr bwMode="auto">
          <a:xfrm>
            <a:off x="323850" y="2133600"/>
            <a:ext cx="8640763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 eaLnBrk="0" hangingPunct="0">
              <a:lnSpc>
                <a:spcPct val="90000"/>
              </a:lnSpc>
              <a:buFont typeface="Arial" charset="0"/>
              <a:buNone/>
            </a:pPr>
            <a:r>
              <a:rPr lang="ru-RU" altLang="ru-RU" sz="1600">
                <a:solidFill>
                  <a:srgbClr val="292C2F"/>
                </a:solidFill>
                <a:latin typeface="Times New Roman" pitchFamily="18" charset="0"/>
                <a:cs typeface="Times New Roman" pitchFamily="18" charset="0"/>
              </a:rPr>
              <a:t>При получении выписки третьими лицами, для них будут доступна информация об объекте (год ввода в эксплуатацию, этажность, площадь, кадастровый номер и т.д.), </a:t>
            </a:r>
            <a:r>
              <a:rPr lang="ru-RU" altLang="ru-RU" sz="1600" b="1">
                <a:solidFill>
                  <a:srgbClr val="292C2F"/>
                </a:solidFill>
                <a:latin typeface="Times New Roman" pitchFamily="18" charset="0"/>
                <a:cs typeface="Times New Roman" pitchFamily="18" charset="0"/>
              </a:rPr>
              <a:t>а личные данные владельца недвижимости будут скрыты.</a:t>
            </a:r>
            <a:r>
              <a:rPr lang="ru-RU" altLang="ru-RU" sz="1600">
                <a:solidFill>
                  <a:srgbClr val="292C2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49263" algn="just" eaLnBrk="0" hangingPunct="0">
              <a:lnSpc>
                <a:spcPct val="90000"/>
              </a:lnSpc>
              <a:buFont typeface="Arial" charset="0"/>
              <a:buNone/>
            </a:pPr>
            <a:endParaRPr lang="ru-RU" altLang="ru-RU" sz="1600">
              <a:solidFill>
                <a:srgbClr val="292C2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>
              <a:lnSpc>
                <a:spcPct val="90000"/>
              </a:lnSpc>
              <a:buFont typeface="Arial" charset="0"/>
              <a:buNone/>
            </a:pPr>
            <a:r>
              <a:rPr lang="ru-RU" altLang="ru-RU" sz="1600">
                <a:solidFill>
                  <a:srgbClr val="292C2F"/>
                </a:solidFill>
                <a:latin typeface="Times New Roman" pitchFamily="18" charset="0"/>
                <a:cs typeface="Times New Roman" pitchFamily="18" charset="0"/>
              </a:rPr>
              <a:t>Чтобы узнать информацию о правообладателе объекта недвижимости, </a:t>
            </a:r>
            <a:r>
              <a:rPr lang="ru-RU" altLang="ru-RU" sz="1600" b="1">
                <a:solidFill>
                  <a:srgbClr val="292C2F"/>
                </a:solidFill>
                <a:latin typeface="Times New Roman" pitchFamily="18" charset="0"/>
                <a:cs typeface="Times New Roman" pitchFamily="18" charset="0"/>
              </a:rPr>
              <a:t>собственнику самому необходимо заказать выписку из реестра недвижимости.</a:t>
            </a:r>
          </a:p>
          <a:p>
            <a:pPr indent="449263" algn="just" eaLnBrk="0" hangingPunct="0">
              <a:lnSpc>
                <a:spcPct val="90000"/>
              </a:lnSpc>
              <a:buFont typeface="Arial" charset="0"/>
              <a:buNone/>
            </a:pPr>
            <a:endParaRPr lang="ru-RU" altLang="ru-RU" sz="1600" b="1">
              <a:solidFill>
                <a:srgbClr val="292C2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>
              <a:lnSpc>
                <a:spcPct val="90000"/>
              </a:lnSpc>
              <a:buFont typeface="Arial" charset="0"/>
              <a:buNone/>
            </a:pPr>
            <a:r>
              <a:rPr lang="ru-RU" altLang="ru-RU" sz="1600" b="1">
                <a:solidFill>
                  <a:srgbClr val="188FFB"/>
                </a:solidFill>
                <a:latin typeface="Times New Roman" pitchFamily="18" charset="0"/>
                <a:cs typeface="Times New Roman" pitchFamily="18" charset="0"/>
              </a:rPr>
              <a:t>Исключение составят запросы</a:t>
            </a:r>
            <a:r>
              <a:rPr lang="ru-RU" altLang="ru-RU" sz="1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уполномоченных органов и некоторых частных лиц </a:t>
            </a:r>
            <a:r>
              <a:rPr lang="ru-RU" altLang="ru-RU" sz="1400"/>
              <a:t>(супругов, сособственников объекта недвижимости, лица, являющиеся правообладателями земельного участка, являющегося смежным по отношению к земельному участку, принадлежащему указанному гражданину, арендатора, кадастровых инженеров и др.). </a:t>
            </a:r>
          </a:p>
          <a:p>
            <a:pPr indent="449263" algn="just" eaLnBrk="0" hangingPunct="0">
              <a:lnSpc>
                <a:spcPct val="90000"/>
              </a:lnSpc>
              <a:buFont typeface="Arial" charset="0"/>
              <a:buNone/>
            </a:pPr>
            <a:endParaRPr lang="ru-RU" altLang="ru-RU" sz="1400"/>
          </a:p>
          <a:p>
            <a:pPr indent="449263" algn="just" eaLnBrk="0" hangingPunct="0">
              <a:lnSpc>
                <a:spcPct val="90000"/>
              </a:lnSpc>
              <a:buFont typeface="Arial" charset="0"/>
              <a:buNone/>
            </a:pPr>
            <a:r>
              <a:rPr lang="ru-RU" altLang="ru-RU" sz="1600">
                <a:cs typeface="Times New Roman" pitchFamily="18" charset="0"/>
              </a:rPr>
              <a:t>Также выписку из реестра недвижимости с персональными данными правообладателя можно будет получить через нотариуса на основании    совместного заявления правообладателя и третьего лица.</a:t>
            </a:r>
          </a:p>
          <a:p>
            <a:pPr indent="449263" algn="just" eaLnBrk="0" hangingPunct="0">
              <a:lnSpc>
                <a:spcPct val="90000"/>
              </a:lnSpc>
              <a:buFont typeface="Arial" charset="0"/>
              <a:buNone/>
            </a:pPr>
            <a:endParaRPr lang="ru-RU" altLang="ru-RU" sz="1600">
              <a:cs typeface="Times New Roman" pitchFamily="18" charset="0"/>
            </a:endParaRPr>
          </a:p>
          <a:p>
            <a:pPr indent="449263" algn="just" eaLnBrk="0" hangingPunct="0">
              <a:lnSpc>
                <a:spcPct val="90000"/>
              </a:lnSpc>
              <a:buFont typeface="Arial" charset="0"/>
              <a:buNone/>
            </a:pPr>
            <a:r>
              <a:rPr lang="en-US" altLang="ru-RU" sz="1500">
                <a:cs typeface="Times New Roman" pitchFamily="18" charset="0"/>
              </a:rPr>
              <a:t> </a:t>
            </a:r>
            <a:r>
              <a:rPr lang="ru-RU" altLang="ru-RU" sz="1500"/>
              <a:t>Нотариусы будут удостоверять факт наличия сведений в ЕГРН о фамилии, об имени, отчестве и о дате рождения гражданина, являющегося правообладателем объекта недвижимости или лицом, в пользу которого зарегистрированы ограничения права или обременения объекта недвижимости, с предоставлением заявителю полученной нотариусом выписки из ЕГРН, содержащей такие сведения, и свидетельства.</a:t>
            </a:r>
            <a:endParaRPr lang="ru-RU" altLang="ru-RU" sz="15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7"/>
          <p:cNvPicPr>
            <a:picLocks noChangeAspect="1"/>
          </p:cNvPicPr>
          <p:nvPr/>
        </p:nvPicPr>
        <p:blipFill>
          <a:blip r:embed="rId2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699" name="Text Box 8"/>
          <p:cNvSpPr txBox="1">
            <a:spLocks noChangeArrowheads="1"/>
          </p:cNvSpPr>
          <p:nvPr/>
        </p:nvSpPr>
        <p:spPr bwMode="auto">
          <a:xfrm>
            <a:off x="2484438" y="115888"/>
            <a:ext cx="648017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1700" b="1">
                <a:solidFill>
                  <a:srgbClr val="188FFB"/>
                </a:solidFill>
                <a:cs typeface="Times New Roman" pitchFamily="18" charset="0"/>
              </a:rPr>
              <a:t>Федеральный закон "О внесении изменений в Федеральный закон "О ведении гражданами садоводства и огородничества для собственных нужд и о внесении изменений в отдельные законодательные акты РФ…." </a:t>
            </a:r>
          </a:p>
        </p:txBody>
      </p:sp>
      <p:pic>
        <p:nvPicPr>
          <p:cNvPr id="29700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Прямоугольник 1"/>
          <p:cNvSpPr>
            <a:spLocks noChangeArrowheads="1"/>
          </p:cNvSpPr>
          <p:nvPr/>
        </p:nvSpPr>
        <p:spPr bwMode="auto">
          <a:xfrm>
            <a:off x="539750" y="1501775"/>
            <a:ext cx="8280400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 eaLnBrk="0" hangingPunct="0">
              <a:buFontTx/>
              <a:buChar char="-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исключается требование о разработке проекта планировки территории для </a:t>
            </a:r>
          </a:p>
          <a:p>
            <a:pPr marL="285750" indent="-285750" algn="just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определения  границ товариществ </a:t>
            </a:r>
          </a:p>
          <a:p>
            <a:pPr marL="285750" indent="-285750" algn="just" eaLnBrk="0" hangingPunct="0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0" hangingPunct="0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>
                <a:solidFill>
                  <a:srgbClr val="188FFB"/>
                </a:solidFill>
                <a:latin typeface="Times New Roman" pitchFamily="18" charset="0"/>
                <a:cs typeface="Times New Roman" pitchFamily="18" charset="0"/>
              </a:rPr>
              <a:t>границы территории садоводческих товариществ определяются на основании проекта межевания территории</a:t>
            </a:r>
          </a:p>
          <a:p>
            <a:pPr marL="285750" indent="-285750" algn="just" eaLnBrk="0" hangingPunct="0"/>
            <a:endParaRPr lang="ru-RU" b="1">
              <a:solidFill>
                <a:srgbClr val="188FFB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0" hangingPunct="0">
              <a:buFontTx/>
              <a:buChar char="-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образование земельных участков, расположенных в границах территории садоводческих товариществ </a:t>
            </a:r>
            <a:r>
              <a:rPr lang="ru-RU" b="1">
                <a:solidFill>
                  <a:srgbClr val="188FFB"/>
                </a:solidFill>
                <a:latin typeface="Times New Roman" pitchFamily="18" charset="0"/>
                <a:cs typeface="Times New Roman" pitchFamily="18" charset="0"/>
              </a:rPr>
              <a:t>осуществляется на основании проекта межевания территории</a:t>
            </a:r>
          </a:p>
          <a:p>
            <a:pPr marL="285750" indent="-285750" algn="just" eaLnBrk="0" hangingPunct="0">
              <a:buFontTx/>
              <a:buChar char="-"/>
            </a:pPr>
            <a:endParaRPr lang="ru-RU" b="1">
              <a:solidFill>
                <a:srgbClr val="188FFB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0" hangingPunct="0">
              <a:buFontTx/>
              <a:buChar char="-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целесообразность разработки проекта планировки территории определяется </a:t>
            </a:r>
          </a:p>
          <a:p>
            <a:pPr marL="285750" indent="-285750" algn="just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общим собранием членов товарищества</a:t>
            </a:r>
          </a:p>
          <a:p>
            <a:pPr marL="285750" indent="-285750" algn="just" eaLnBrk="0" hangingPunct="0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-за субъектами закрепляются полномочия по определению условий для включения территории садоводства и огородничества в границы существующего населенного пункта либо образования нового</a:t>
            </a:r>
          </a:p>
          <a:p>
            <a:pPr marL="285750" indent="-285750" eaLnBrk="0" hangingPunct="0">
              <a:buFontTx/>
              <a:buChar char="-"/>
            </a:pPr>
            <a:endParaRPr lang="ru-RU"/>
          </a:p>
          <a:p>
            <a:pPr marL="285750" indent="-285750" eaLnBrk="0" hangingPunct="0">
              <a:buFontTx/>
              <a:buChar char="-"/>
            </a:pPr>
            <a:endParaRPr lang="ru-RU"/>
          </a:p>
          <a:p>
            <a:pPr marL="285750" indent="-285750" eaLnBrk="0" hangingPunct="0">
              <a:buFontTx/>
              <a:buChar char="-"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7"/>
          <p:cNvPicPr>
            <a:picLocks noChangeAspect="1"/>
          </p:cNvPicPr>
          <p:nvPr/>
        </p:nvPicPr>
        <p:blipFill>
          <a:blip r:embed="rId2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Line 7"/>
          <p:cNvSpPr>
            <a:spLocks noChangeShapeType="1"/>
          </p:cNvSpPr>
          <p:nvPr/>
        </p:nvSpPr>
        <p:spPr bwMode="auto">
          <a:xfrm>
            <a:off x="0" y="1412875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3" name="Text Box 8"/>
          <p:cNvSpPr txBox="1">
            <a:spLocks noChangeArrowheads="1"/>
          </p:cNvSpPr>
          <p:nvPr/>
        </p:nvSpPr>
        <p:spPr bwMode="auto">
          <a:xfrm>
            <a:off x="2592388" y="115888"/>
            <a:ext cx="65516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rgbClr val="188FFB"/>
                </a:solidFill>
              </a:rPr>
              <a:t>Постановление Правительства Российской Федерации от 10.06.2022 № 1062 «О внесении изменений в постановление Правительства Российской Федерации от 6 апреля 2022 г. № 603» </a:t>
            </a:r>
            <a:r>
              <a:rPr lang="ru-RU" altLang="ru-RU">
                <a:solidFill>
                  <a:srgbClr val="188FFB"/>
                </a:solidFill>
              </a:rPr>
              <a:t>(вступило в силу 10.06.2022).</a:t>
            </a:r>
          </a:p>
        </p:txBody>
      </p:sp>
      <p:pic>
        <p:nvPicPr>
          <p:cNvPr id="30724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Прямоугольник 1"/>
          <p:cNvSpPr>
            <a:spLocks noChangeArrowheads="1"/>
          </p:cNvSpPr>
          <p:nvPr/>
        </p:nvSpPr>
        <p:spPr bwMode="auto">
          <a:xfrm>
            <a:off x="827088" y="1844675"/>
            <a:ext cx="7777162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 eaLnBrk="0" hangingPunct="0">
              <a:lnSpc>
                <a:spcPct val="115000"/>
              </a:lnSpc>
              <a:buFont typeface="Arial" charset="0"/>
              <a:buNone/>
            </a:pPr>
            <a:r>
              <a:rPr lang="ru-RU" altLang="ru-RU" b="1">
                <a:solidFill>
                  <a:srgbClr val="188FFB"/>
                </a:solidFill>
                <a:cs typeface="Times New Roman" pitchFamily="18" charset="0"/>
              </a:rPr>
              <a:t>Уточнен порядок выдачи разрешений на строительство объектов капитального строительства, не являющихся линейными объектами, на двух и более земельных участках</a:t>
            </a:r>
            <a:endParaRPr lang="ru-RU" altLang="ru-RU">
              <a:solidFill>
                <a:srgbClr val="188FFB"/>
              </a:solidFill>
              <a:cs typeface="Times New Roman" pitchFamily="18" charset="0"/>
            </a:endParaRPr>
          </a:p>
          <a:p>
            <a:pPr indent="449263" algn="just" eaLnBrk="0" hangingPunct="0">
              <a:lnSpc>
                <a:spcPct val="115000"/>
              </a:lnSpc>
              <a:buFont typeface="Arial" charset="0"/>
              <a:buNone/>
            </a:pPr>
            <a:endParaRPr lang="ru-RU" altLang="ru-RU">
              <a:solidFill>
                <a:srgbClr val="188FFB"/>
              </a:solidFill>
              <a:cs typeface="Times New Roman" pitchFamily="18" charset="0"/>
            </a:endParaRPr>
          </a:p>
          <a:p>
            <a:pPr indent="449263" algn="just" eaLnBrk="0" hangingPunct="0">
              <a:lnSpc>
                <a:spcPct val="115000"/>
              </a:lnSpc>
              <a:buFont typeface="Arial" charset="0"/>
              <a:buNone/>
            </a:pPr>
            <a:r>
              <a:rPr lang="ru-RU" altLang="ru-RU">
                <a:cs typeface="Times New Roman" pitchFamily="18" charset="0"/>
              </a:rPr>
              <a:t>Скорректирован также порядок выдачи необходимых для этих целей градостроительных планов земельных участков.</a:t>
            </a:r>
          </a:p>
          <a:p>
            <a:pPr indent="449263" eaLnBrk="0" hangingPunct="0">
              <a:buFont typeface="Arial" charset="0"/>
              <a:buNone/>
            </a:pPr>
            <a:endParaRPr lang="ru-RU" altLang="ru-RU">
              <a:cs typeface="Times New Roman" pitchFamily="18" charset="0"/>
            </a:endParaRPr>
          </a:p>
        </p:txBody>
      </p:sp>
      <p:pic>
        <p:nvPicPr>
          <p:cNvPr id="30726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81813" y="4437063"/>
            <a:ext cx="14700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Background" descr="Background pattern&#10;&#10;Description automatically generated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250825" y="1557338"/>
            <a:ext cx="43211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2400" b="1">
                <a:solidFill>
                  <a:srgbClr val="188FFB"/>
                </a:solidFill>
              </a:rPr>
              <a:t>Об ошибках, допускаемых кадастровыми инженерами при подготовке межевых и технических планов,  актов обследования объектов недвижимости</a:t>
            </a:r>
          </a:p>
        </p:txBody>
      </p:sp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250825" y="6308725"/>
            <a:ext cx="3816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ru-RU" altLang="ru-RU" sz="1600" b="1"/>
              <a:t>Красноярск, 2022</a:t>
            </a:r>
          </a:p>
        </p:txBody>
      </p:sp>
      <p:pic>
        <p:nvPicPr>
          <p:cNvPr id="31748" name="Picture 7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52095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81075"/>
            <a:ext cx="4356100" cy="4354513"/>
          </a:xfrm>
          <a:prstGeom prst="rect">
            <a:avLst/>
          </a:prstGeom>
          <a:effectLst>
            <a:outerShdw blurRad="101600" dir="8100000" sx="102000" sy="102000" algn="tr" rotWithShape="0">
              <a:schemeClr val="bg1">
                <a:alpha val="21000"/>
              </a:schemeClr>
            </a:outerShdw>
          </a:effectLst>
        </p:spPr>
      </p:pic>
      <p:pic>
        <p:nvPicPr>
          <p:cNvPr id="16393" name="Graphic 38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1916113"/>
            <a:ext cx="24257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31751" name="Text Box 4"/>
          <p:cNvSpPr txBox="1">
            <a:spLocks noChangeArrowheads="1"/>
          </p:cNvSpPr>
          <p:nvPr/>
        </p:nvSpPr>
        <p:spPr bwMode="auto">
          <a:xfrm>
            <a:off x="250825" y="4292600"/>
            <a:ext cx="3816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2000" b="1"/>
              <a:t>Марина Николаевна</a:t>
            </a:r>
          </a:p>
          <a:p>
            <a:pPr>
              <a:buFont typeface="Arial" charset="0"/>
              <a:buNone/>
            </a:pPr>
            <a:r>
              <a:rPr lang="ru-RU" altLang="ru-RU" sz="2000" b="1"/>
              <a:t>Барчук</a:t>
            </a:r>
          </a:p>
        </p:txBody>
      </p:sp>
      <p:sp>
        <p:nvSpPr>
          <p:cNvPr id="31752" name="Text Box 5"/>
          <p:cNvSpPr txBox="1">
            <a:spLocks noChangeArrowheads="1"/>
          </p:cNvSpPr>
          <p:nvPr/>
        </p:nvSpPr>
        <p:spPr bwMode="auto">
          <a:xfrm>
            <a:off x="250825" y="4941888"/>
            <a:ext cx="424973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1400"/>
              <a:t>заместитель начальника отдела повышения качества данных ЕГРН</a:t>
            </a:r>
          </a:p>
          <a:p>
            <a:pPr>
              <a:buFont typeface="Arial" charset="0"/>
              <a:buNone/>
            </a:pPr>
            <a:r>
              <a:rPr lang="ru-RU" altLang="ru-RU" sz="1400"/>
              <a:t>Управления Росреестра</a:t>
            </a:r>
          </a:p>
          <a:p>
            <a:pPr>
              <a:buFont typeface="Arial" charset="0"/>
              <a:buNone/>
            </a:pPr>
            <a:r>
              <a:rPr lang="ru-RU" altLang="ru-RU" sz="1400"/>
              <a:t>по Красноярскому краю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Background" descr="Background pattern&#10;&#10;Description automatically generated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250825" y="1557338"/>
            <a:ext cx="43211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2400" b="1">
                <a:solidFill>
                  <a:srgbClr val="188FFB"/>
                </a:solidFill>
              </a:rPr>
              <a:t>Об основных изменениях законодательства в сфере кадастрового учета и регистрации прав</a:t>
            </a: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250825" y="6308725"/>
            <a:ext cx="3816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ru-RU" altLang="ru-RU" sz="1600" b="1"/>
              <a:t>Красноярск, 2022</a:t>
            </a:r>
          </a:p>
        </p:txBody>
      </p:sp>
      <p:pic>
        <p:nvPicPr>
          <p:cNvPr id="14340" name="Picture 7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52095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81075"/>
            <a:ext cx="4356100" cy="4354513"/>
          </a:xfrm>
          <a:prstGeom prst="rect">
            <a:avLst/>
          </a:prstGeom>
          <a:effectLst>
            <a:outerShdw blurRad="101600" dir="8100000" sx="102000" sy="102000" algn="tr" rotWithShape="0">
              <a:schemeClr val="bg1">
                <a:alpha val="21000"/>
              </a:schemeClr>
            </a:outerShdw>
          </a:effectLst>
        </p:spPr>
      </p:pic>
      <p:pic>
        <p:nvPicPr>
          <p:cNvPr id="16393" name="Graphic 38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1916113"/>
            <a:ext cx="24257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4343" name="Text Box 4"/>
          <p:cNvSpPr txBox="1">
            <a:spLocks noChangeArrowheads="1"/>
          </p:cNvSpPr>
          <p:nvPr/>
        </p:nvSpPr>
        <p:spPr bwMode="auto">
          <a:xfrm>
            <a:off x="250825" y="4292600"/>
            <a:ext cx="3816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2000" b="1"/>
              <a:t>Наталия Викторовна</a:t>
            </a:r>
          </a:p>
          <a:p>
            <a:pPr>
              <a:buFont typeface="Arial" charset="0"/>
              <a:buNone/>
            </a:pPr>
            <a:r>
              <a:rPr lang="ru-RU" altLang="ru-RU" sz="2000" b="1"/>
              <a:t>Зайцева</a:t>
            </a:r>
          </a:p>
        </p:txBody>
      </p:sp>
      <p:sp>
        <p:nvSpPr>
          <p:cNvPr id="14344" name="Text Box 5"/>
          <p:cNvSpPr txBox="1">
            <a:spLocks noChangeArrowheads="1"/>
          </p:cNvSpPr>
          <p:nvPr/>
        </p:nvSpPr>
        <p:spPr bwMode="auto">
          <a:xfrm>
            <a:off x="250825" y="4941888"/>
            <a:ext cx="42497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1400"/>
              <a:t>начальник отдела правового обеспечения</a:t>
            </a:r>
          </a:p>
          <a:p>
            <a:pPr>
              <a:buFont typeface="Arial" charset="0"/>
              <a:buNone/>
            </a:pPr>
            <a:r>
              <a:rPr lang="ru-RU" altLang="ru-RU" sz="1400"/>
              <a:t>Управления Росреестра</a:t>
            </a:r>
          </a:p>
          <a:p>
            <a:pPr>
              <a:buFont typeface="Arial" charset="0"/>
              <a:buNone/>
            </a:pPr>
            <a:r>
              <a:rPr lang="ru-RU" altLang="ru-RU" sz="1400"/>
              <a:t>по Красноярскому краю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17"/>
          <p:cNvPicPr>
            <a:picLocks noChangeAspect="1"/>
          </p:cNvPicPr>
          <p:nvPr/>
        </p:nvPicPr>
        <p:blipFill>
          <a:blip r:embed="rId2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2771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1"/>
          <p:cNvSpPr txBox="1">
            <a:spLocks noChangeArrowheads="1"/>
          </p:cNvSpPr>
          <p:nvPr/>
        </p:nvSpPr>
        <p:spPr bwMode="auto">
          <a:xfrm>
            <a:off x="468313" y="2781300"/>
            <a:ext cx="77041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endParaRPr lang="ru-RU" altLang="ru-RU">
              <a:latin typeface="Calibri" pitchFamily="34" charset="0"/>
            </a:endParaRPr>
          </a:p>
        </p:txBody>
      </p:sp>
      <p:sp>
        <p:nvSpPr>
          <p:cNvPr id="32773" name="TextBox 1"/>
          <p:cNvSpPr txBox="1">
            <a:spLocks noChangeArrowheads="1"/>
          </p:cNvSpPr>
          <p:nvPr/>
        </p:nvSpPr>
        <p:spPr bwMode="auto">
          <a:xfrm>
            <a:off x="250825" y="1268413"/>
            <a:ext cx="84248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ru-RU" altLang="en-US" b="1">
                <a:solidFill>
                  <a:srgbClr val="188FFB"/>
                </a:solidFill>
              </a:rPr>
              <a:t>Значительное количество уведомлений о приостановлении осуществления государственного кадастрового учета принимается государственными регистраторами прав по следующим основаниям:</a:t>
            </a:r>
          </a:p>
        </p:txBody>
      </p:sp>
      <p:sp>
        <p:nvSpPr>
          <p:cNvPr id="32774" name="TextBox 1"/>
          <p:cNvSpPr txBox="1">
            <a:spLocks noChangeArrowheads="1"/>
          </p:cNvSpPr>
          <p:nvPr/>
        </p:nvSpPr>
        <p:spPr bwMode="auto">
          <a:xfrm>
            <a:off x="179388" y="2317750"/>
            <a:ext cx="8785225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Font typeface="Arial" charset="0"/>
              <a:buNone/>
            </a:pPr>
            <a:r>
              <a:rPr lang="ru-RU" altLang="ru-RU" sz="1500"/>
              <a:t>Нарушение требований Приказа Росреестра № 921 </a:t>
            </a:r>
            <a:r>
              <a:rPr lang="ru-RU" altLang="ru-RU" sz="1500" i="1"/>
              <a:t>(аналогичные требования предусмотрены приказом Росреестра от 14.12.2021 №П</a:t>
            </a:r>
            <a:r>
              <a:rPr lang="en-US" altLang="ru-RU" sz="1500" i="1"/>
              <a:t>/</a:t>
            </a:r>
            <a:r>
              <a:rPr lang="ru-RU" altLang="ru-RU" sz="1500" i="1"/>
              <a:t>0592)</a:t>
            </a:r>
            <a:r>
              <a:rPr lang="ru-RU" altLang="ru-RU" sz="1500"/>
              <a:t> – </a:t>
            </a:r>
            <a:r>
              <a:rPr lang="ru-RU" altLang="ru-RU" sz="1500" b="1"/>
              <a:t>п. 7 ч. 1 ст. 26 </a:t>
            </a:r>
            <a:r>
              <a:rPr lang="ru-RU" altLang="ru-RU" sz="1500"/>
              <a:t>Закона о регистрации № 218-ФЗ:</a:t>
            </a:r>
          </a:p>
          <a:p>
            <a:pPr algn="just" eaLnBrk="0" hangingPunct="0">
              <a:buFont typeface="Arial" charset="0"/>
              <a:buNone/>
            </a:pPr>
            <a:r>
              <a:rPr lang="ru-RU" altLang="ru-RU" sz="1500"/>
              <a:t>п. 82 – замечания по Акту согласования границ ЗУ</a:t>
            </a:r>
          </a:p>
          <a:p>
            <a:pPr algn="just" eaLnBrk="0" hangingPunct="0">
              <a:buFont typeface="Arial" charset="0"/>
              <a:buNone/>
            </a:pPr>
            <a:r>
              <a:rPr lang="ru-RU" altLang="ru-RU" sz="1500"/>
              <a:t>п. 51 – вид разрешенного использования не соответствует градостроительному регламенту (актуальные ПЗЗ  в соответствии с Град Код подлежат размещению в Федеральной государственной информационной системе территориального планирования - https://fgis-tp.ru)</a:t>
            </a:r>
            <a:endParaRPr lang="en-US" altLang="ru-RU" sz="1500"/>
          </a:p>
          <a:p>
            <a:pPr algn="just" eaLnBrk="0" hangingPunct="0">
              <a:buFont typeface="Arial" charset="0"/>
              <a:buNone/>
            </a:pPr>
            <a:r>
              <a:rPr lang="ru-RU" altLang="ru-RU" sz="1500"/>
              <a:t>п. 35 – не указаны сведения об ОКС</a:t>
            </a:r>
          </a:p>
          <a:p>
            <a:pPr algn="just" eaLnBrk="0" hangingPunct="0">
              <a:buFont typeface="Arial" charset="0"/>
              <a:buNone/>
            </a:pPr>
            <a:r>
              <a:rPr lang="ru-RU" altLang="ru-RU" sz="1500"/>
              <a:t>п. 18 -  МП не прошел ФЛК</a:t>
            </a:r>
            <a:endParaRPr lang="en-US" altLang="ru-RU" sz="1500"/>
          </a:p>
          <a:p>
            <a:pPr algn="just" eaLnBrk="0" hangingPunct="0">
              <a:buFont typeface="Arial" charset="0"/>
              <a:buNone/>
            </a:pPr>
            <a:r>
              <a:rPr lang="ru-RU" altLang="ru-RU" sz="1500"/>
              <a:t>п. 55, 56 – информация о доступе к землям общего пользования не подтверждается</a:t>
            </a:r>
            <a:endParaRPr lang="en-US" altLang="ru-RU" sz="1500"/>
          </a:p>
          <a:p>
            <a:pPr algn="just" eaLnBrk="0" hangingPunct="0">
              <a:buFont typeface="Arial" charset="0"/>
              <a:buNone/>
            </a:pPr>
            <a:r>
              <a:rPr lang="ru-RU" altLang="ru-RU" sz="1500"/>
              <a:t>п. 50 – сведения о категории земель ЗУ не соответствуют исходному ЗУ, документу (ошибка в кодировки категории в </a:t>
            </a:r>
            <a:r>
              <a:rPr lang="en-US" altLang="ru-RU" sz="1500"/>
              <a:t>xml </a:t>
            </a:r>
            <a:r>
              <a:rPr lang="ru-RU" altLang="ru-RU" sz="1500"/>
              <a:t>файле МП).</a:t>
            </a:r>
            <a:endParaRPr lang="en-US" altLang="ru-RU" sz="1500"/>
          </a:p>
          <a:p>
            <a:pPr algn="just" eaLnBrk="0" hangingPunct="0">
              <a:buFont typeface="Arial" charset="0"/>
              <a:buNone/>
            </a:pPr>
            <a:r>
              <a:rPr lang="ru-RU" altLang="ru-RU" sz="1500" b="1"/>
              <a:t>- п. 20,  п. 43 ч. 1 ст. 26 </a:t>
            </a:r>
            <a:r>
              <a:rPr lang="ru-RU" altLang="ru-RU" sz="1500"/>
              <a:t>Закона о регистрации № 218-ФЗ - пересечение с границами иных ЗУ, границами МО</a:t>
            </a:r>
            <a:endParaRPr lang="en-US" altLang="ru-RU" sz="1500"/>
          </a:p>
          <a:p>
            <a:pPr algn="just" eaLnBrk="0" hangingPunct="0">
              <a:buFont typeface="Arial" charset="0"/>
              <a:buNone/>
            </a:pPr>
            <a:r>
              <a:rPr lang="ru-RU" altLang="ru-RU" sz="1500" b="1"/>
              <a:t>- п. 25 ч. 1 ст. 26 </a:t>
            </a:r>
            <a:r>
              <a:rPr lang="ru-RU" altLang="ru-RU" sz="1500"/>
              <a:t>Закона о регистрации № 218-ФЗ – нарушена процедура согласования границ ЗУ</a:t>
            </a:r>
            <a:endParaRPr lang="en-US" altLang="ru-RU" sz="1500"/>
          </a:p>
          <a:p>
            <a:pPr algn="just" eaLnBrk="0" hangingPunct="0">
              <a:buFont typeface="Arial" charset="0"/>
              <a:buNone/>
            </a:pPr>
            <a:r>
              <a:rPr lang="ru-RU" altLang="ru-RU" sz="1500" b="1"/>
              <a:t>- п. 32 ч. 1 ст. 26 </a:t>
            </a:r>
            <a:r>
              <a:rPr lang="ru-RU" altLang="ru-RU" sz="1500"/>
              <a:t>Закона о регистрации № 218-ФЗ  - площадь увеличивается больше 10% или минимального размера</a:t>
            </a:r>
            <a:endParaRPr lang="en-US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17"/>
          <p:cNvPicPr>
            <a:picLocks noChangeAspect="1"/>
          </p:cNvPicPr>
          <p:nvPr/>
        </p:nvPicPr>
        <p:blipFill>
          <a:blip r:embed="rId2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795" name="Text Box 8"/>
          <p:cNvSpPr txBox="1">
            <a:spLocks noChangeArrowheads="1"/>
          </p:cNvSpPr>
          <p:nvPr/>
        </p:nvSpPr>
        <p:spPr bwMode="auto">
          <a:xfrm>
            <a:off x="250825" y="1412875"/>
            <a:ext cx="8642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2200" b="1">
                <a:solidFill>
                  <a:srgbClr val="188FFB"/>
                </a:solidFill>
              </a:rPr>
              <a:t>Основные ошибки при проведении кадастровых работ</a:t>
            </a:r>
          </a:p>
          <a:p>
            <a:pPr algn="ctr">
              <a:buFont typeface="Arial" charset="0"/>
              <a:buNone/>
            </a:pPr>
            <a:r>
              <a:rPr lang="ru-RU" altLang="ru-RU" sz="2200" b="1">
                <a:solidFill>
                  <a:srgbClr val="188FFB"/>
                </a:solidFill>
              </a:rPr>
              <a:t>и подготовке межевого плана</a:t>
            </a:r>
            <a:endParaRPr lang="ru-RU" altLang="ru-RU" b="1">
              <a:solidFill>
                <a:srgbClr val="188FFB"/>
              </a:solidFill>
            </a:endParaRPr>
          </a:p>
        </p:txBody>
      </p:sp>
      <p:pic>
        <p:nvPicPr>
          <p:cNvPr id="33796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Box 1"/>
          <p:cNvSpPr txBox="1">
            <a:spLocks noChangeArrowheads="1"/>
          </p:cNvSpPr>
          <p:nvPr/>
        </p:nvSpPr>
        <p:spPr bwMode="auto">
          <a:xfrm>
            <a:off x="250825" y="2276475"/>
            <a:ext cx="84978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ru-RU" altLang="ru-RU"/>
              <a:t>Нарушение порядка согласования местоположения границ земельных участков  - ч. 1 ст. 39,  ст. 40  221-ФЗ «О кадастровой деятельности», </a:t>
            </a:r>
          </a:p>
          <a:p>
            <a:pPr algn="ctr" eaLnBrk="0" hangingPunct="0">
              <a:buFont typeface="Arial" charset="0"/>
              <a:buNone/>
            </a:pPr>
            <a:r>
              <a:rPr lang="ru-RU" altLang="ru-RU"/>
              <a:t>п. 62 требований Приказа Росреестра от 14.12.2021 № П/0592</a:t>
            </a:r>
          </a:p>
        </p:txBody>
      </p:sp>
      <p:pic>
        <p:nvPicPr>
          <p:cNvPr id="33798" name="Рисунок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3789363"/>
            <a:ext cx="3375025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Рисунок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3500438"/>
            <a:ext cx="217328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extBox 1"/>
          <p:cNvSpPr txBox="1">
            <a:spLocks noChangeArrowheads="1"/>
          </p:cNvSpPr>
          <p:nvPr/>
        </p:nvSpPr>
        <p:spPr bwMode="auto">
          <a:xfrm>
            <a:off x="5651500" y="3860800"/>
            <a:ext cx="252095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ru-RU" altLang="ru-RU" sz="1400" b="1">
                <a:solidFill>
                  <a:srgbClr val="FF0000"/>
                </a:solidFill>
              </a:rPr>
              <a:t>В межевом плане отсутствует информация о согласовании границ с правообладателями смежных ЗУ</a:t>
            </a:r>
            <a:endParaRPr lang="en-US" altLang="ru-RU" sz="1400" b="1">
              <a:solidFill>
                <a:srgbClr val="FF0000"/>
              </a:solidFill>
            </a:endParaRPr>
          </a:p>
        </p:txBody>
      </p:sp>
      <p:pic>
        <p:nvPicPr>
          <p:cNvPr id="33801" name="Graphic 3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85113" y="5373688"/>
            <a:ext cx="9540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17"/>
          <p:cNvPicPr>
            <a:picLocks noChangeAspect="1"/>
          </p:cNvPicPr>
          <p:nvPr/>
        </p:nvPicPr>
        <p:blipFill>
          <a:blip r:embed="rId2"/>
          <a:srcRect b="79776"/>
          <a:stretch>
            <a:fillRect/>
          </a:stretch>
        </p:blipFill>
        <p:spPr bwMode="auto">
          <a:xfrm>
            <a:off x="-103188" y="6542088"/>
            <a:ext cx="92471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4819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Рисунок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3" y="4763"/>
            <a:ext cx="63150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3141663"/>
            <a:ext cx="3960813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Box 3"/>
          <p:cNvSpPr txBox="1">
            <a:spLocks noChangeArrowheads="1"/>
          </p:cNvSpPr>
          <p:nvPr/>
        </p:nvSpPr>
        <p:spPr bwMode="auto">
          <a:xfrm>
            <a:off x="250825" y="4329113"/>
            <a:ext cx="34575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ru-RU" altLang="ru-RU" sz="1500" b="1">
                <a:solidFill>
                  <a:srgbClr val="FF0000"/>
                </a:solidFill>
              </a:rPr>
              <a:t>Смежные ЗУ:</a:t>
            </a:r>
          </a:p>
          <a:p>
            <a:pPr eaLnBrk="0" hangingPunct="0">
              <a:buFont typeface="Arial" charset="0"/>
              <a:buNone/>
            </a:pPr>
            <a:r>
              <a:rPr lang="ru-RU" altLang="ru-RU" sz="1500"/>
              <a:t>24:48:0103029:18 - г. Заозерный, ул. Рабочая, 72</a:t>
            </a:r>
          </a:p>
          <a:p>
            <a:pPr eaLnBrk="0" hangingPunct="0">
              <a:buFont typeface="Arial" charset="0"/>
              <a:buNone/>
            </a:pPr>
            <a:r>
              <a:rPr lang="ru-RU" altLang="ru-RU" sz="1500"/>
              <a:t>24:48:0103029:20 - г. Заозерный, ул. Гоголя, дом 1 а</a:t>
            </a:r>
          </a:p>
          <a:p>
            <a:pPr eaLnBrk="0" hangingPunct="0">
              <a:buFont typeface="Arial" charset="0"/>
              <a:buNone/>
            </a:pPr>
            <a:r>
              <a:rPr lang="ru-RU" altLang="ru-RU" sz="1500"/>
              <a:t>24:48:0103029:22 - г. Заозерный, ул. Гоголя, дом 3</a:t>
            </a:r>
            <a:endParaRPr lang="ru-RU" altLang="ru-RU"/>
          </a:p>
        </p:txBody>
      </p:sp>
      <p:pic>
        <p:nvPicPr>
          <p:cNvPr id="34823" name="Рисунок 6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9925" y="1700213"/>
            <a:ext cx="10763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17"/>
          <p:cNvPicPr>
            <a:picLocks noChangeAspect="1"/>
          </p:cNvPicPr>
          <p:nvPr/>
        </p:nvPicPr>
        <p:blipFill>
          <a:blip r:embed="rId2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5843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Box 2"/>
          <p:cNvSpPr txBox="1">
            <a:spLocks noChangeArrowheads="1"/>
          </p:cNvSpPr>
          <p:nvPr/>
        </p:nvSpPr>
        <p:spPr bwMode="auto">
          <a:xfrm>
            <a:off x="323850" y="1341438"/>
            <a:ext cx="8497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ru-RU" altLang="ru-RU" b="1">
                <a:solidFill>
                  <a:srgbClr val="188FFB"/>
                </a:solidFill>
              </a:rPr>
              <a:t>Ошибки в указании кадастрового квартала в </a:t>
            </a:r>
            <a:r>
              <a:rPr lang="en-US" altLang="ru-RU" b="1">
                <a:solidFill>
                  <a:srgbClr val="188FFB"/>
                </a:solidFill>
              </a:rPr>
              <a:t>xml</a:t>
            </a:r>
            <a:r>
              <a:rPr lang="ru-RU" altLang="ru-RU" b="1">
                <a:solidFill>
                  <a:srgbClr val="188FFB"/>
                </a:solidFill>
              </a:rPr>
              <a:t>-файле межевого плана</a:t>
            </a:r>
          </a:p>
        </p:txBody>
      </p:sp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060575"/>
            <a:ext cx="345598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2565400"/>
            <a:ext cx="40338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Box 4"/>
          <p:cNvSpPr txBox="1">
            <a:spLocks noChangeArrowheads="1"/>
          </p:cNvSpPr>
          <p:nvPr/>
        </p:nvSpPr>
        <p:spPr bwMode="auto">
          <a:xfrm>
            <a:off x="352425" y="3706813"/>
            <a:ext cx="2203450" cy="9255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ru-RU" altLang="ru-RU" b="1"/>
              <a:t>Ошибка в МП – воспроизведена в ЕГРН</a:t>
            </a:r>
          </a:p>
        </p:txBody>
      </p:sp>
      <p:sp>
        <p:nvSpPr>
          <p:cNvPr id="35848" name="TextBox 5"/>
          <p:cNvSpPr txBox="1">
            <a:spLocks noChangeArrowheads="1"/>
          </p:cNvSpPr>
          <p:nvPr/>
        </p:nvSpPr>
        <p:spPr bwMode="auto">
          <a:xfrm>
            <a:off x="1692275" y="5589588"/>
            <a:ext cx="1873250" cy="650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ru-RU" altLang="ru-RU">
                <a:solidFill>
                  <a:srgbClr val="FF0000"/>
                </a:solidFill>
              </a:rPr>
              <a:t>Реестровая ошибка</a:t>
            </a:r>
          </a:p>
        </p:txBody>
      </p:sp>
      <p:sp>
        <p:nvSpPr>
          <p:cNvPr id="8" name="Стрелка вниз 7"/>
          <p:cNvSpPr>
            <a:spLocks noChangeArrowheads="1"/>
          </p:cNvSpPr>
          <p:nvPr/>
        </p:nvSpPr>
        <p:spPr bwMode="auto">
          <a:xfrm>
            <a:off x="1925638" y="4921250"/>
            <a:ext cx="414337" cy="533400"/>
          </a:xfrm>
          <a:prstGeom prst="downArrow">
            <a:avLst>
              <a:gd name="adj1" fmla="val 50000"/>
              <a:gd name="adj2" fmla="val 64368"/>
            </a:avLst>
          </a:prstGeom>
          <a:solidFill>
            <a:srgbClr val="188FFB"/>
          </a:solidFill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5850" name="Graphic 4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3213" y="3789363"/>
            <a:ext cx="1728787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17"/>
          <p:cNvPicPr>
            <a:picLocks noChangeAspect="1"/>
          </p:cNvPicPr>
          <p:nvPr/>
        </p:nvPicPr>
        <p:blipFill>
          <a:blip r:embed="rId2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6867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887663"/>
            <a:ext cx="3006725" cy="341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675" y="581025"/>
            <a:ext cx="3024188" cy="25161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0788" y="2903538"/>
            <a:ext cx="3309937" cy="30511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5100" y="782638"/>
            <a:ext cx="2427288" cy="39449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6872" name="TextBox 8"/>
          <p:cNvSpPr txBox="1">
            <a:spLocks noChangeArrowheads="1"/>
          </p:cNvSpPr>
          <p:nvPr/>
        </p:nvSpPr>
        <p:spPr bwMode="auto">
          <a:xfrm>
            <a:off x="190500" y="1524000"/>
            <a:ext cx="2797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ru-RU" altLang="ru-RU" sz="1200" b="1"/>
              <a:t>Выявление реестровых ошибок при кадастровых работах – п. 69 требований Приказа Росреестра от 14.12.2021 № П/0592</a:t>
            </a:r>
            <a:endParaRPr lang="ru-RU" alt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17"/>
          <p:cNvPicPr>
            <a:picLocks noChangeAspect="1"/>
          </p:cNvPicPr>
          <p:nvPr/>
        </p:nvPicPr>
        <p:blipFill>
          <a:blip r:embed="rId2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468313" y="1412875"/>
            <a:ext cx="3743325" cy="95567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altLang="ru-RU" sz="1400" b="1">
                <a:solidFill>
                  <a:schemeClr val="tx2"/>
                </a:solidFill>
                <a:latin typeface="Arial" charset="0"/>
              </a:rPr>
              <a:t>Раздел МП «Заключение кадастрового инженера» - информация о выявленном несоответствии сведений ЕГРН о местоположении границ ЗУ</a:t>
            </a:r>
            <a:endParaRPr lang="ru-RU" altLang="ru-RU" b="1">
              <a:solidFill>
                <a:srgbClr val="188FFB"/>
              </a:solidFill>
              <a:latin typeface="Arial" charset="0"/>
            </a:endParaRPr>
          </a:p>
        </p:txBody>
      </p:sp>
      <p:pic>
        <p:nvPicPr>
          <p:cNvPr id="37892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Box 1"/>
          <p:cNvSpPr txBox="1">
            <a:spLocks noChangeArrowheads="1"/>
          </p:cNvSpPr>
          <p:nvPr/>
        </p:nvSpPr>
        <p:spPr bwMode="auto">
          <a:xfrm>
            <a:off x="5148263" y="2276475"/>
            <a:ext cx="3671887" cy="530225"/>
          </a:xfrm>
          <a:prstGeom prst="rect">
            <a:avLst/>
          </a:prstGeom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  <a:defRPr/>
            </a:pPr>
            <a:r>
              <a:rPr lang="ru-RU" altLang="ru-RU" sz="1400" b="1">
                <a:solidFill>
                  <a:schemeClr val="tx2"/>
                </a:solidFill>
                <a:latin typeface="Arial" charset="0"/>
              </a:rPr>
              <a:t>Анализ Управлением сведений ЕГРН о ЗУ, карт материалов, ортофотопланов</a:t>
            </a:r>
            <a:endParaRPr lang="ru-RU" altLang="ru-RU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199" name="TextBox 2"/>
          <p:cNvSpPr txBox="1">
            <a:spLocks noChangeArrowheads="1"/>
          </p:cNvSpPr>
          <p:nvPr/>
        </p:nvSpPr>
        <p:spPr bwMode="auto">
          <a:xfrm>
            <a:off x="5580063" y="3644900"/>
            <a:ext cx="3078162" cy="9525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  <a:defRPr/>
            </a:pPr>
            <a:r>
              <a:rPr lang="ru-RU" altLang="ru-RU" sz="1400" b="1"/>
              <a:t>Письмо – поручение об определении местоположения границ …. в филиал ФГБУ ФКП по Красноярскому краю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51500" y="5468938"/>
            <a:ext cx="2933700" cy="738187"/>
          </a:xfrm>
          <a:prstGeom prst="rect">
            <a:avLst/>
          </a:prstGeom>
          <a:noFill/>
          <a:ln>
            <a:solidFill>
              <a:schemeClr val="accent1">
                <a:lumMod val="90000"/>
              </a:schemeClr>
            </a:solidFill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400" b="1"/>
              <a:t>Решение о необходимости исправления реестровой ошибки  правообладателю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500563" y="1773238"/>
            <a:ext cx="1728787" cy="4000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7308850" y="3084513"/>
            <a:ext cx="0" cy="3905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277100" y="4941888"/>
            <a:ext cx="0" cy="3889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5288" y="5360988"/>
            <a:ext cx="3889375" cy="954087"/>
          </a:xfrm>
          <a:prstGeom prst="rect">
            <a:avLst/>
          </a:prstGeom>
          <a:noFill/>
          <a:ln>
            <a:solidFill>
              <a:schemeClr val="accent1">
                <a:lumMod val="90000"/>
              </a:schemeClr>
            </a:solidFill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400" b="1"/>
              <a:t>Внесение изменений в ЕГРН на основании отчета </a:t>
            </a:r>
            <a:r>
              <a:rPr lang="ru-RU" altLang="ru-RU" sz="1400" b="1"/>
              <a:t>филиал </a:t>
            </a:r>
          </a:p>
          <a:p>
            <a:pPr algn="ctr" eaLnBrk="0" hangingPunct="0">
              <a:defRPr/>
            </a:pPr>
            <a:r>
              <a:rPr lang="ru-RU" altLang="ru-RU" sz="1400" b="1"/>
              <a:t>ФГБУ ФКП по Красноярскому краю </a:t>
            </a:r>
          </a:p>
          <a:p>
            <a:pPr algn="ctr" eaLnBrk="0" hangingPunct="0">
              <a:defRPr/>
            </a:pPr>
            <a:r>
              <a:rPr lang="ru-RU" altLang="ru-RU" sz="1400" b="1"/>
              <a:t>(если площадь изменяется не более 5%)</a:t>
            </a:r>
            <a:endParaRPr lang="ru-RU" sz="1400" b="1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4427538" y="5805488"/>
            <a:ext cx="106521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1" name="TextBox 13"/>
          <p:cNvSpPr txBox="1">
            <a:spLocks noChangeArrowheads="1"/>
          </p:cNvSpPr>
          <p:nvPr/>
        </p:nvSpPr>
        <p:spPr bwMode="auto">
          <a:xfrm>
            <a:off x="241300" y="2898775"/>
            <a:ext cx="5040313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ru-RU" altLang="en-US"/>
              <a:t>Орган регистрации прав может «запустить» </a:t>
            </a:r>
            <a:r>
              <a:rPr lang="ru-RU" altLang="en-US" b="1">
                <a:solidFill>
                  <a:srgbClr val="188FFB"/>
                </a:solidFill>
              </a:rPr>
              <a:t>процесс исправления реестровой ошибки</a:t>
            </a:r>
            <a:r>
              <a:rPr lang="ru-RU" altLang="en-US" b="1"/>
              <a:t> </a:t>
            </a:r>
            <a:r>
              <a:rPr lang="ru-RU" altLang="en-US"/>
              <a:t>без привлечения средств правообладателя на основании ч.7 ст. 61 </a:t>
            </a:r>
            <a:r>
              <a:rPr lang="ru-RU" altLang="ru-RU"/>
              <a:t>Закона о регистрации № 218-ФЗ </a:t>
            </a:r>
          </a:p>
          <a:p>
            <a:pPr algn="ctr" eaLnBrk="0" hangingPunct="0">
              <a:buFont typeface="Arial" charset="0"/>
              <a:buNone/>
            </a:pPr>
            <a:r>
              <a:rPr lang="ru-RU" altLang="ru-RU" sz="1400" i="1"/>
              <a:t>(в 2022 г. Управлением будет исправлено 2000 реестровых ошибок)</a:t>
            </a:r>
            <a:r>
              <a:rPr lang="ru-RU" altLang="ru-RU"/>
              <a:t> </a:t>
            </a:r>
            <a:endParaRPr lang="ru-RU" altLang="en-US"/>
          </a:p>
        </p:txBody>
      </p:sp>
      <p:pic>
        <p:nvPicPr>
          <p:cNvPr id="37902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7350" y="314325"/>
            <a:ext cx="3033713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17"/>
          <p:cNvPicPr>
            <a:picLocks noChangeAspect="1"/>
          </p:cNvPicPr>
          <p:nvPr/>
        </p:nvPicPr>
        <p:blipFill>
          <a:blip r:embed="rId2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8915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Box 1"/>
          <p:cNvSpPr txBox="1">
            <a:spLocks noChangeArrowheads="1"/>
          </p:cNvSpPr>
          <p:nvPr/>
        </p:nvSpPr>
        <p:spPr bwMode="auto">
          <a:xfrm>
            <a:off x="468313" y="2781300"/>
            <a:ext cx="77041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endParaRPr lang="ru-RU" altLang="ru-RU">
              <a:latin typeface="Calibri" pitchFamily="34" charset="0"/>
            </a:endParaRPr>
          </a:p>
        </p:txBody>
      </p:sp>
      <p:sp>
        <p:nvSpPr>
          <p:cNvPr id="38917" name="TextBox 1"/>
          <p:cNvSpPr txBox="1">
            <a:spLocks noChangeArrowheads="1"/>
          </p:cNvSpPr>
          <p:nvPr/>
        </p:nvSpPr>
        <p:spPr bwMode="auto">
          <a:xfrm>
            <a:off x="611188" y="1557338"/>
            <a:ext cx="806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ru-RU" altLang="en-US" b="1">
                <a:solidFill>
                  <a:srgbClr val="188FFB"/>
                </a:solidFill>
              </a:rPr>
              <a:t>Нарушение при заполнении сведений об адресе (местоположении) в </a:t>
            </a:r>
            <a:r>
              <a:rPr lang="en-US" altLang="en-US" b="1">
                <a:solidFill>
                  <a:srgbClr val="188FFB"/>
                </a:solidFill>
              </a:rPr>
              <a:t>xml</a:t>
            </a:r>
            <a:r>
              <a:rPr lang="ru-RU" altLang="en-US" b="1">
                <a:solidFill>
                  <a:srgbClr val="188FFB"/>
                </a:solidFill>
              </a:rPr>
              <a:t> файле МП, ТП  - п. 49 </a:t>
            </a:r>
            <a:r>
              <a:rPr lang="ru-RU" b="1">
                <a:solidFill>
                  <a:srgbClr val="188FFB"/>
                </a:solidFill>
              </a:rPr>
              <a:t>Приказ Росреестра от 10.07.2015 № П/367</a:t>
            </a:r>
            <a:endParaRPr lang="ru-RU" altLang="en-US" b="1">
              <a:solidFill>
                <a:srgbClr val="188FFB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13" y="2789238"/>
            <a:ext cx="5053012" cy="198596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38919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3388" y="4929188"/>
            <a:ext cx="802322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6725" y="2636838"/>
            <a:ext cx="4102100" cy="36068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17"/>
          <p:cNvPicPr>
            <a:picLocks noChangeAspect="1"/>
          </p:cNvPicPr>
          <p:nvPr/>
        </p:nvPicPr>
        <p:blipFill>
          <a:blip r:embed="rId2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39" name="Text Box 8"/>
          <p:cNvSpPr txBox="1">
            <a:spLocks noChangeArrowheads="1"/>
          </p:cNvSpPr>
          <p:nvPr/>
        </p:nvSpPr>
        <p:spPr bwMode="auto">
          <a:xfrm>
            <a:off x="250825" y="1412875"/>
            <a:ext cx="86423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2200" b="1">
                <a:solidFill>
                  <a:srgbClr val="188FFB"/>
                </a:solidFill>
              </a:rPr>
              <a:t>Основные ошибки при подготовке технического плана</a:t>
            </a:r>
            <a:endParaRPr lang="ru-RU" altLang="ru-RU" b="1">
              <a:solidFill>
                <a:srgbClr val="188FFB"/>
              </a:solidFill>
            </a:endParaRPr>
          </a:p>
        </p:txBody>
      </p:sp>
      <p:pic>
        <p:nvPicPr>
          <p:cNvPr id="39940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Box 1"/>
          <p:cNvSpPr txBox="1">
            <a:spLocks noChangeArrowheads="1"/>
          </p:cNvSpPr>
          <p:nvPr/>
        </p:nvSpPr>
        <p:spPr bwMode="auto">
          <a:xfrm>
            <a:off x="468313" y="2781300"/>
            <a:ext cx="77041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endParaRPr lang="ru-RU" altLang="ru-RU">
              <a:latin typeface="Calibri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13" y="3508375"/>
            <a:ext cx="5754687" cy="17399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9943" name="TextBox 5"/>
          <p:cNvSpPr txBox="1">
            <a:spLocks noChangeArrowheads="1"/>
          </p:cNvSpPr>
          <p:nvPr/>
        </p:nvSpPr>
        <p:spPr bwMode="auto">
          <a:xfrm>
            <a:off x="468313" y="1989138"/>
            <a:ext cx="79914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ru-RU" altLang="ru-RU" sz="1600"/>
              <a:t>Нарушение требований ч. 8 ст. 24 Федерального закона от 13.07.2015 № 218-ФЗ – в техническом плане не указано разрешение на строительство сооружения, об осуществление государственного кадастрового учета которого заявлено на основании разрешения на ввод объекта в эксплуатацию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100" y="3508375"/>
            <a:ext cx="4127500" cy="27352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9945" name="Graphic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5150" y="5445125"/>
            <a:ext cx="10001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17"/>
          <p:cNvPicPr>
            <a:picLocks noChangeAspect="1"/>
          </p:cNvPicPr>
          <p:nvPr/>
        </p:nvPicPr>
        <p:blipFill>
          <a:blip r:embed="rId2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63" name="Text Box 8"/>
          <p:cNvSpPr txBox="1">
            <a:spLocks noChangeArrowheads="1"/>
          </p:cNvSpPr>
          <p:nvPr/>
        </p:nvSpPr>
        <p:spPr bwMode="auto">
          <a:xfrm>
            <a:off x="250825" y="1268413"/>
            <a:ext cx="86423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2200" b="1">
                <a:solidFill>
                  <a:srgbClr val="188FFB"/>
                </a:solidFill>
              </a:rPr>
              <a:t>Основные ошибки при подготовке технического плана</a:t>
            </a:r>
            <a:endParaRPr lang="ru-RU" altLang="ru-RU" b="1">
              <a:solidFill>
                <a:srgbClr val="188FFB"/>
              </a:solidFill>
            </a:endParaRPr>
          </a:p>
        </p:txBody>
      </p:sp>
      <p:pic>
        <p:nvPicPr>
          <p:cNvPr id="40964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Box 1"/>
          <p:cNvSpPr txBox="1">
            <a:spLocks noChangeArrowheads="1"/>
          </p:cNvSpPr>
          <p:nvPr/>
        </p:nvSpPr>
        <p:spPr bwMode="auto">
          <a:xfrm>
            <a:off x="468313" y="2781300"/>
            <a:ext cx="77041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endParaRPr lang="ru-RU" altLang="ru-RU">
              <a:latin typeface="Calibri" pitchFamily="34" charset="0"/>
            </a:endParaRPr>
          </a:p>
        </p:txBody>
      </p:sp>
      <p:sp>
        <p:nvSpPr>
          <p:cNvPr id="40966" name="TextBox 5"/>
          <p:cNvSpPr txBox="1">
            <a:spLocks noChangeArrowheads="1"/>
          </p:cNvSpPr>
          <p:nvPr/>
        </p:nvSpPr>
        <p:spPr bwMode="auto">
          <a:xfrm>
            <a:off x="323850" y="1700213"/>
            <a:ext cx="84963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Font typeface="Arial" charset="0"/>
              <a:buNone/>
            </a:pPr>
            <a:r>
              <a:rPr lang="ru-RU" altLang="ru-RU" sz="1500"/>
              <a:t>В силу п. 34 ч. 1 ст. 26 Закона о регистрации не допускается постановка на государственный кадастровый учет нежилых помещений не отвечающих признакам изолированности. </a:t>
            </a:r>
          </a:p>
          <a:p>
            <a:pPr algn="just" eaLnBrk="0" hangingPunct="0">
              <a:buFont typeface="Arial" charset="0"/>
              <a:buNone/>
            </a:pPr>
            <a:endParaRPr lang="ru-RU" altLang="ru-RU" sz="1500"/>
          </a:p>
          <a:p>
            <a:pPr algn="just" eaLnBrk="0" hangingPunct="0">
              <a:buFont typeface="Arial" charset="0"/>
              <a:buNone/>
            </a:pPr>
            <a:r>
              <a:rPr lang="ru-RU" altLang="ru-RU" sz="1500"/>
              <a:t>Вместе с тем, подготавливаются технические планы в отношении МКД в составе которого имеются нежилые помещения – места общего пользования, включающие в себя лестничные клетки, шахту лифта, которые не ограничены строительными конструкциями и не отвечающие признакам обособленности.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326" t="556" r="291" b="35686"/>
          <a:stretch/>
        </p:blipFill>
        <p:spPr>
          <a:xfrm>
            <a:off x="611188" y="3676650"/>
            <a:ext cx="4935537" cy="254635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40968" name="Рисунок 6"/>
          <p:cNvPicPr>
            <a:picLocks noChangeAspect="1"/>
          </p:cNvPicPr>
          <p:nvPr/>
        </p:nvPicPr>
        <p:blipFill>
          <a:blip r:embed="rId5"/>
          <a:srcRect l="330" t="-2698" r="65810" b="72008"/>
          <a:stretch>
            <a:fillRect/>
          </a:stretch>
        </p:blipFill>
        <p:spPr bwMode="auto">
          <a:xfrm>
            <a:off x="1243013" y="4538663"/>
            <a:ext cx="367188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46725" y="3706813"/>
            <a:ext cx="33337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17"/>
          <p:cNvPicPr>
            <a:picLocks noChangeAspect="1"/>
          </p:cNvPicPr>
          <p:nvPr/>
        </p:nvPicPr>
        <p:blipFill>
          <a:blip r:embed="rId2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87" name="Text Box 8"/>
          <p:cNvSpPr txBox="1">
            <a:spLocks noChangeArrowheads="1"/>
          </p:cNvSpPr>
          <p:nvPr/>
        </p:nvSpPr>
        <p:spPr bwMode="auto">
          <a:xfrm>
            <a:off x="250825" y="1412875"/>
            <a:ext cx="86423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2200" b="1">
                <a:solidFill>
                  <a:srgbClr val="188FFB"/>
                </a:solidFill>
              </a:rPr>
              <a:t>Основные ошибки при подготовке технического плана</a:t>
            </a:r>
            <a:endParaRPr lang="ru-RU" altLang="ru-RU" b="1">
              <a:solidFill>
                <a:srgbClr val="188FFB"/>
              </a:solidFill>
            </a:endParaRPr>
          </a:p>
        </p:txBody>
      </p:sp>
      <p:pic>
        <p:nvPicPr>
          <p:cNvPr id="41988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Box 1"/>
          <p:cNvSpPr txBox="1">
            <a:spLocks noChangeArrowheads="1"/>
          </p:cNvSpPr>
          <p:nvPr/>
        </p:nvSpPr>
        <p:spPr bwMode="auto">
          <a:xfrm>
            <a:off x="468313" y="2781300"/>
            <a:ext cx="77041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endParaRPr lang="ru-RU" altLang="ru-RU">
              <a:latin typeface="Calibri" pitchFamily="34" charset="0"/>
            </a:endParaRPr>
          </a:p>
        </p:txBody>
      </p:sp>
      <p:sp>
        <p:nvSpPr>
          <p:cNvPr id="41990" name="TextBox 5"/>
          <p:cNvSpPr txBox="1">
            <a:spLocks noChangeArrowheads="1"/>
          </p:cNvSpPr>
          <p:nvPr/>
        </p:nvSpPr>
        <p:spPr bwMode="auto">
          <a:xfrm>
            <a:off x="468313" y="1989138"/>
            <a:ext cx="79914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Font typeface="Arial" charset="0"/>
              <a:buNone/>
            </a:pPr>
            <a:r>
              <a:rPr lang="ru-RU" altLang="ru-RU" sz="1600"/>
              <a:t>Нарушение требований ч.12 ст. 24 Закона о регистрации технический план подготавливается в форме электронного документа одним кадастровым инженером, а заверяется усиленной квалифицированной электронной подписью другим кадастровым инженером. </a:t>
            </a:r>
          </a:p>
        </p:txBody>
      </p:sp>
      <p:pic>
        <p:nvPicPr>
          <p:cNvPr id="41991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Рисунок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0113" y="35671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4859338" y="4797425"/>
            <a:ext cx="2520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538" y="3297238"/>
            <a:ext cx="5381625" cy="283845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4164013"/>
            <a:ext cx="5972175" cy="99060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41996" name="Рисунок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3238" y="5307013"/>
            <a:ext cx="10541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7"/>
          <p:cNvPicPr>
            <a:picLocks noChangeAspect="1"/>
          </p:cNvPicPr>
          <p:nvPr/>
        </p:nvPicPr>
        <p:blipFill>
          <a:blip r:embed="rId2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363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250825" y="1514475"/>
            <a:ext cx="8642350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07000"/>
              </a:lnSpc>
              <a:buFont typeface="Arial" charset="0"/>
              <a:buNone/>
            </a:pPr>
            <a:r>
              <a:rPr lang="ru-RU" altLang="ru-RU" b="1">
                <a:cs typeface="Times New Roman" pitchFamily="18" charset="0"/>
              </a:rPr>
              <a:t>Сокращены сроки</a:t>
            </a:r>
            <a:r>
              <a:rPr lang="ru-RU" altLang="ru-RU">
                <a:cs typeface="Times New Roman" pitchFamily="18" charset="0"/>
              </a:rPr>
              <a:t> </a:t>
            </a:r>
            <a:r>
              <a:rPr lang="ru-RU" altLang="ru-RU" u="sng">
                <a:cs typeface="Times New Roman" pitchFamily="18" charset="0"/>
              </a:rPr>
              <a:t>в отношении «бытовой недвижимости</a:t>
            </a:r>
            <a:r>
              <a:rPr lang="ru-RU" altLang="ru-RU">
                <a:cs typeface="Times New Roman" pitchFamily="18" charset="0"/>
              </a:rPr>
              <a:t>»:</a:t>
            </a:r>
            <a:r>
              <a:rPr lang="ru-RU"/>
              <a:t> </a:t>
            </a:r>
            <a:endParaRPr lang="ru-RU" altLang="ru-RU" b="1">
              <a:cs typeface="Times New Roman" pitchFamily="18" charset="0"/>
            </a:endParaRPr>
          </a:p>
          <a:p>
            <a:pPr algn="just" eaLnBrk="0" hangingPunct="0">
              <a:lnSpc>
                <a:spcPct val="107000"/>
              </a:lnSpc>
              <a:buFont typeface="Arial" charset="0"/>
              <a:buNone/>
            </a:pPr>
            <a:r>
              <a:rPr lang="ru-RU" altLang="ru-RU" b="1">
                <a:cs typeface="Times New Roman" pitchFamily="18" charset="0"/>
              </a:rPr>
              <a:t>-</a:t>
            </a:r>
            <a:r>
              <a:rPr lang="ru-RU" altLang="ru-RU" sz="1600">
                <a:cs typeface="Times New Roman" pitchFamily="18" charset="0"/>
              </a:rPr>
              <a:t>учетно-регистрационных процедур </a:t>
            </a:r>
            <a:r>
              <a:rPr lang="ru-RU" altLang="ru-RU" sz="1600" b="1">
                <a:cs typeface="Times New Roman" pitchFamily="18" charset="0"/>
              </a:rPr>
              <a:t>от 3 до 5 дней </a:t>
            </a:r>
            <a:r>
              <a:rPr lang="ru-RU" altLang="ru-RU" sz="1600">
                <a:cs typeface="Times New Roman" pitchFamily="18" charset="0"/>
              </a:rPr>
              <a:t>(через МФЦ)</a:t>
            </a:r>
          </a:p>
          <a:p>
            <a:pPr algn="just" eaLnBrk="0" hangingPunct="0">
              <a:lnSpc>
                <a:spcPct val="107000"/>
              </a:lnSpc>
              <a:buFont typeface="Arial" charset="0"/>
              <a:buNone/>
            </a:pPr>
            <a:r>
              <a:rPr lang="ru-RU" altLang="ru-RU" sz="1600">
                <a:cs typeface="Times New Roman" pitchFamily="18" charset="0"/>
              </a:rPr>
              <a:t>-осуществления кадастровых работ до </a:t>
            </a:r>
            <a:r>
              <a:rPr lang="ru-RU" altLang="ru-RU" sz="1600" b="1">
                <a:cs typeface="Times New Roman" pitchFamily="18" charset="0"/>
              </a:rPr>
              <a:t>3 дней </a:t>
            </a:r>
            <a:r>
              <a:rPr lang="ru-RU" altLang="ru-RU" sz="1600">
                <a:solidFill>
                  <a:srgbClr val="188FFB"/>
                </a:solidFill>
                <a:cs typeface="Times New Roman" pitchFamily="18" charset="0"/>
              </a:rPr>
              <a:t>(</a:t>
            </a:r>
            <a:r>
              <a:rPr lang="ru-RU" altLang="ru-RU" sz="1600" i="1" u="sng">
                <a:solidFill>
                  <a:srgbClr val="188FFB"/>
                </a:solidFill>
                <a:cs typeface="Times New Roman" pitchFamily="18" charset="0"/>
              </a:rPr>
              <a:t>не включая обязательное согласование местоположения границ земельного участка)</a:t>
            </a:r>
          </a:p>
          <a:p>
            <a:pPr algn="just" eaLnBrk="0" hangingPunct="0">
              <a:lnSpc>
                <a:spcPct val="107000"/>
              </a:lnSpc>
              <a:buFont typeface="Arial" charset="0"/>
              <a:buNone/>
            </a:pPr>
            <a:endParaRPr lang="ru-RU" sz="1600" b="1">
              <a:solidFill>
                <a:srgbClr val="188FFB"/>
              </a:solidFill>
              <a:cs typeface="Times New Roman" pitchFamily="18" charset="0"/>
            </a:endParaRPr>
          </a:p>
          <a:p>
            <a:pPr algn="just" eaLnBrk="0" hangingPunct="0">
              <a:lnSpc>
                <a:spcPct val="107000"/>
              </a:lnSpc>
              <a:buFont typeface="Arial" charset="0"/>
              <a:buNone/>
            </a:pPr>
            <a:r>
              <a:rPr lang="ru-RU" b="1">
                <a:cs typeface="Times New Roman" pitchFamily="18" charset="0"/>
              </a:rPr>
              <a:t>Усовершенствован порядок осуществления УРД в отношении линейного объекта:</a:t>
            </a:r>
            <a:endParaRPr lang="ru-RU" altLang="ru-RU" sz="1600" b="1">
              <a:cs typeface="Times New Roman" pitchFamily="18" charset="0"/>
            </a:endParaRPr>
          </a:p>
          <a:p>
            <a:pPr algn="just" eaLnBrk="0" hangingPunct="0">
              <a:lnSpc>
                <a:spcPct val="107000"/>
              </a:lnSpc>
              <a:buFont typeface="Arial" charset="0"/>
              <a:buNone/>
            </a:pPr>
            <a:r>
              <a:rPr lang="ru-RU" altLang="ru-RU" sz="1600">
                <a:cs typeface="Times New Roman" pitchFamily="18" charset="0"/>
              </a:rPr>
              <a:t>-если была осуществлена реконструкция его части, допустимо определение местоположения на земельном участке и указание в техническом плане только измененной части (участка) линейного объекта</a:t>
            </a:r>
          </a:p>
          <a:p>
            <a:pPr algn="just" eaLnBrk="0" hangingPunct="0">
              <a:buFontTx/>
              <a:buChar char="-"/>
            </a:pPr>
            <a:r>
              <a:rPr lang="ru-RU" altLang="ru-RU" sz="1600" b="1">
                <a:cs typeface="Times New Roman" pitchFamily="18" charset="0"/>
              </a:rPr>
              <a:t>технический план линейного объекта</a:t>
            </a:r>
            <a:r>
              <a:rPr lang="ru-RU" altLang="ru-RU" sz="1600">
                <a:cs typeface="Times New Roman" pitchFamily="18" charset="0"/>
              </a:rPr>
              <a:t>, основные характеристики которого изменены </a:t>
            </a:r>
          </a:p>
          <a:p>
            <a:pPr algn="just" eaLnBrk="0" hangingPunct="0">
              <a:buFont typeface="Arial" charset="0"/>
              <a:buNone/>
            </a:pPr>
            <a:r>
              <a:rPr lang="ru-RU" altLang="ru-RU" sz="1600">
                <a:cs typeface="Times New Roman" pitchFamily="18" charset="0"/>
              </a:rPr>
              <a:t>в результате капитального ремонта, </a:t>
            </a:r>
            <a:r>
              <a:rPr lang="ru-RU" altLang="ru-RU" sz="1600" b="1">
                <a:cs typeface="Times New Roman" pitchFamily="18" charset="0"/>
              </a:rPr>
              <a:t>может быть подготовлен на основании декларации </a:t>
            </a:r>
            <a:r>
              <a:rPr lang="ru-RU" altLang="ru-RU" sz="1600">
                <a:cs typeface="Times New Roman" pitchFamily="18" charset="0"/>
              </a:rPr>
              <a:t>об объекте недвижимости</a:t>
            </a:r>
          </a:p>
          <a:p>
            <a:pPr algn="just" eaLnBrk="0" hangingPunct="0">
              <a:buFont typeface="Arial" charset="0"/>
              <a:buNone/>
            </a:pPr>
            <a:r>
              <a:rPr lang="ru-RU" sz="1400">
                <a:cs typeface="Times New Roman" pitchFamily="18" charset="0"/>
              </a:rPr>
              <a:t>-</a:t>
            </a:r>
            <a:r>
              <a:rPr lang="ru-RU" sz="1600" b="1">
                <a:cs typeface="Times New Roman" pitchFamily="18" charset="0"/>
              </a:rPr>
              <a:t>ГКУ и ГКУ </a:t>
            </a:r>
            <a:r>
              <a:rPr lang="ru-RU" sz="1600">
                <a:cs typeface="Times New Roman" pitchFamily="18" charset="0"/>
              </a:rPr>
              <a:t>осуществляются при истечении срока аренды или договора безвозмездного пользования (если для строительства объекта, не требуется получения разрешения на строительства и на момент окончания строительства такие договоры действовал)</a:t>
            </a:r>
            <a:endParaRPr lang="ru-RU" altLang="ru-RU" sz="1600">
              <a:cs typeface="Times New Roman" pitchFamily="18" charset="0"/>
            </a:endParaRPr>
          </a:p>
          <a:p>
            <a:pPr algn="just" eaLnBrk="0" hangingPunct="0">
              <a:buFont typeface="Arial" charset="0"/>
              <a:buNone/>
            </a:pPr>
            <a:r>
              <a:rPr lang="ru-RU" altLang="ru-RU" sz="1600">
                <a:cs typeface="Times New Roman" pitchFamily="18" charset="0"/>
              </a:rPr>
              <a:t>- </a:t>
            </a:r>
            <a:r>
              <a:rPr lang="ru-RU" altLang="ru-RU" sz="1600" b="1">
                <a:cs typeface="Times New Roman" pitchFamily="18" charset="0"/>
              </a:rPr>
              <a:t>ГКУ и ГРП будут осуществляться по правилам</a:t>
            </a:r>
            <a:r>
              <a:rPr lang="ru-RU" altLang="ru-RU" sz="1600">
                <a:cs typeface="Times New Roman" pitchFamily="18" charset="0"/>
              </a:rPr>
              <a:t>, предусмотренным для случая реконструкции объекта капитального строительства</a:t>
            </a:r>
            <a:endParaRPr lang="ru-RU" alt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2484438" y="55563"/>
            <a:ext cx="633571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ru-RU" altLang="ru-RU" sz="1600" b="1">
                <a:solidFill>
                  <a:srgbClr val="188FFB"/>
                </a:solidFill>
              </a:rPr>
              <a:t>Федеральный закон от 01.05.2022 г. № 124-ФЗ</a:t>
            </a:r>
          </a:p>
          <a:p>
            <a:pPr algn="ctr" eaLnBrk="0" hangingPunct="0">
              <a:buFont typeface="Arial" charset="0"/>
              <a:buNone/>
            </a:pPr>
            <a:r>
              <a:rPr lang="ru-RU" altLang="ru-RU" sz="1600" b="1">
                <a:solidFill>
                  <a:srgbClr val="188FFB"/>
                </a:solidFill>
              </a:rPr>
              <a:t>"О внесении изменений в Градостроительный кодекс Российской Федерации и отдельные законодательные акты Российской Федерации« (вступил в силу 01.05.2022)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Рисунок 17"/>
          <p:cNvPicPr>
            <a:picLocks noChangeAspect="1"/>
          </p:cNvPicPr>
          <p:nvPr/>
        </p:nvPicPr>
        <p:blipFill>
          <a:blip r:embed="rId2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11" name="Text Box 8"/>
          <p:cNvSpPr txBox="1">
            <a:spLocks noChangeArrowheads="1"/>
          </p:cNvSpPr>
          <p:nvPr/>
        </p:nvSpPr>
        <p:spPr bwMode="auto">
          <a:xfrm>
            <a:off x="250825" y="1412875"/>
            <a:ext cx="8642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200" b="1">
                <a:solidFill>
                  <a:srgbClr val="188FFB"/>
                </a:solidFill>
              </a:rPr>
              <a:t>Основные ошибки при подготовке технического плана</a:t>
            </a:r>
          </a:p>
          <a:p>
            <a:pPr algn="ctr"/>
            <a:endParaRPr lang="ru-RU" altLang="ru-RU" b="1">
              <a:solidFill>
                <a:srgbClr val="188FFB"/>
              </a:solidFill>
            </a:endParaRPr>
          </a:p>
        </p:txBody>
      </p:sp>
      <p:pic>
        <p:nvPicPr>
          <p:cNvPr id="43012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Box 1"/>
          <p:cNvSpPr txBox="1">
            <a:spLocks noChangeArrowheads="1"/>
          </p:cNvSpPr>
          <p:nvPr/>
        </p:nvSpPr>
        <p:spPr bwMode="auto">
          <a:xfrm>
            <a:off x="706438" y="1770063"/>
            <a:ext cx="77025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FontTx/>
              <a:buChar char="•"/>
            </a:pPr>
            <a:r>
              <a:rPr lang="ru-RU" altLang="ru-RU" sz="1600"/>
              <a:t> </a:t>
            </a:r>
            <a:r>
              <a:rPr lang="ru-RU" altLang="ru-RU" sz="1500"/>
              <a:t>Согласно положениям Градостроительного кодекса РФ, до 01.03.2026 не требуется разрешения на ввод объекта в эксплуатацию только </a:t>
            </a:r>
            <a:r>
              <a:rPr lang="ru-RU" altLang="ru-RU" sz="1500" b="1"/>
              <a:t>в отношении индивидуальных жилых домов</a:t>
            </a:r>
            <a:r>
              <a:rPr lang="ru-RU" altLang="ru-RU" sz="1500"/>
              <a:t>. Для жилых домов </a:t>
            </a:r>
            <a:r>
              <a:rPr lang="ru-RU" altLang="ru-RU" sz="1500">
                <a:solidFill>
                  <a:srgbClr val="FF0000"/>
                </a:solidFill>
              </a:rPr>
              <a:t>блокированной застройки </a:t>
            </a:r>
            <a:r>
              <a:rPr lang="ru-RU" altLang="ru-RU" sz="1500"/>
              <a:t>представление </a:t>
            </a:r>
            <a:r>
              <a:rPr lang="ru-RU" altLang="ru-RU" sz="1500">
                <a:solidFill>
                  <a:srgbClr val="FF0000"/>
                </a:solidFill>
              </a:rPr>
              <a:t>разрешения на ввод объекта</a:t>
            </a:r>
            <a:r>
              <a:rPr lang="ru-RU" altLang="ru-RU" sz="1500"/>
              <a:t> в эксплуатацию после реконструкции – </a:t>
            </a:r>
            <a:r>
              <a:rPr lang="ru-RU" altLang="ru-RU" sz="1500">
                <a:solidFill>
                  <a:srgbClr val="FF0000"/>
                </a:solidFill>
              </a:rPr>
              <a:t>обязательно</a:t>
            </a:r>
            <a:r>
              <a:rPr lang="ru-RU" altLang="ru-RU" sz="1500"/>
              <a:t>.</a:t>
            </a:r>
          </a:p>
          <a:p>
            <a:pPr algn="just">
              <a:spcBef>
                <a:spcPct val="20000"/>
              </a:spcBef>
              <a:buFontTx/>
              <a:buChar char="•"/>
            </a:pPr>
            <a:r>
              <a:rPr lang="ru-RU" altLang="ru-RU" sz="1500"/>
              <a:t> Таким образом, после привидения объекта недвижимости, например, квартиры в двухквартирном жилом доме в соответствие с требованиями Федерального закона от 31.12.2021 № 476-ФЗ «О внесении изменений в отдельные законодательные акты Российской Федерации», в целях внесения в Единый государственный реестр недвижимости изменений по основным характеристикам данного объекта недвижимости </a:t>
            </a:r>
            <a:r>
              <a:rPr lang="ru-RU" altLang="ru-RU" sz="1500" i="1"/>
              <a:t>в связи </a:t>
            </a:r>
            <a:r>
              <a:rPr lang="ru-RU" altLang="ru-RU" sz="1500" b="1" i="1"/>
              <a:t>с его реконструкцией требуется получение разрешения на ввод объекта в эксплуатацию</a:t>
            </a:r>
            <a:r>
              <a:rPr lang="ru-RU" altLang="ru-RU" sz="1500"/>
              <a:t>.</a:t>
            </a:r>
          </a:p>
        </p:txBody>
      </p:sp>
      <p:sp>
        <p:nvSpPr>
          <p:cNvPr id="43014" name="TextBox 5"/>
          <p:cNvSpPr txBox="1">
            <a:spLocks noChangeArrowheads="1"/>
          </p:cNvSpPr>
          <p:nvPr/>
        </p:nvSpPr>
        <p:spPr bwMode="auto">
          <a:xfrm>
            <a:off x="561975" y="5959475"/>
            <a:ext cx="7991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 sz="1600"/>
          </a:p>
        </p:txBody>
      </p:sp>
      <p:pic>
        <p:nvPicPr>
          <p:cNvPr id="43015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Рисунок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0113" y="35671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4724400"/>
            <a:ext cx="23050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Рисунок 17"/>
          <p:cNvPicPr>
            <a:picLocks noChangeAspect="1"/>
          </p:cNvPicPr>
          <p:nvPr/>
        </p:nvPicPr>
        <p:blipFill>
          <a:blip r:embed="rId2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4035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Box 1"/>
          <p:cNvSpPr txBox="1">
            <a:spLocks noChangeArrowheads="1"/>
          </p:cNvSpPr>
          <p:nvPr/>
        </p:nvSpPr>
        <p:spPr bwMode="auto">
          <a:xfrm>
            <a:off x="468313" y="2781300"/>
            <a:ext cx="77041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endParaRPr lang="ru-RU" altLang="ru-RU">
              <a:latin typeface="Calibri" pitchFamily="34" charset="0"/>
            </a:endParaRPr>
          </a:p>
        </p:txBody>
      </p:sp>
      <p:sp>
        <p:nvSpPr>
          <p:cNvPr id="44037" name="TextBox 1"/>
          <p:cNvSpPr txBox="1">
            <a:spLocks noChangeArrowheads="1"/>
          </p:cNvSpPr>
          <p:nvPr/>
        </p:nvSpPr>
        <p:spPr bwMode="auto">
          <a:xfrm>
            <a:off x="539750" y="1268413"/>
            <a:ext cx="842486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solidFill>
                  <a:srgbClr val="188FFB"/>
                </a:solidFill>
              </a:rPr>
              <a:t>Преимущество использования личного кабинета КИ</a:t>
            </a:r>
          </a:p>
          <a:p>
            <a:pPr algn="ctr" eaLnBrk="0" hangingPunct="0"/>
            <a:endParaRPr lang="ru-RU"/>
          </a:p>
          <a:p>
            <a:pPr eaLnBrk="0" hangingPunct="0">
              <a:buClr>
                <a:srgbClr val="188FFB"/>
              </a:buClr>
              <a:buFont typeface="Wingdings" pitchFamily="2" charset="2"/>
              <a:buChar char="ü"/>
            </a:pPr>
            <a:r>
              <a:rPr lang="ru-RU"/>
              <a:t>позволяет оперативно устранить ошибки в МП, ТП, АО до принятия решения о приостановлении, что влияет на </a:t>
            </a:r>
            <a:r>
              <a:rPr lang="ru-RU" b="1">
                <a:solidFill>
                  <a:srgbClr val="FF0000"/>
                </a:solidFill>
              </a:rPr>
              <a:t>рейтинг КИ</a:t>
            </a:r>
          </a:p>
          <a:p>
            <a:pPr eaLnBrk="0" hangingPunct="0">
              <a:buClr>
                <a:srgbClr val="188FFB"/>
              </a:buClr>
              <a:buFont typeface="Wingdings" pitchFamily="2" charset="2"/>
              <a:buChar char="ü"/>
            </a:pPr>
            <a:r>
              <a:rPr lang="ru-RU"/>
              <a:t>подать в электронном виде заявление о государственном кадастровом учете ОН от заказчика кадастровых работ в случаях, предусмотренных ст. 36 221-ФЗ, без посещения МФЦ в любое удобное время </a:t>
            </a:r>
          </a:p>
          <a:p>
            <a:pPr eaLnBrk="0" hangingPunct="0">
              <a:buClr>
                <a:srgbClr val="188FFB"/>
              </a:buClr>
              <a:buFont typeface="Wingdings" pitchFamily="2" charset="2"/>
              <a:buChar char="ü"/>
            </a:pPr>
            <a:r>
              <a:rPr lang="ru-RU"/>
              <a:t>сократить срок получения государственной услуги</a:t>
            </a:r>
          </a:p>
        </p:txBody>
      </p:sp>
      <p:grpSp>
        <p:nvGrpSpPr>
          <p:cNvPr id="44038" name="Group 13"/>
          <p:cNvGrpSpPr>
            <a:grpSpLocks/>
          </p:cNvGrpSpPr>
          <p:nvPr/>
        </p:nvGrpSpPr>
        <p:grpSpPr bwMode="auto">
          <a:xfrm>
            <a:off x="2051050" y="3573463"/>
            <a:ext cx="5111750" cy="2759075"/>
            <a:chOff x="1202" y="2478"/>
            <a:chExt cx="2631" cy="1444"/>
          </a:xfrm>
        </p:grpSpPr>
        <p:grpSp>
          <p:nvGrpSpPr>
            <p:cNvPr id="44040" name="Group 12"/>
            <p:cNvGrpSpPr>
              <a:grpSpLocks/>
            </p:cNvGrpSpPr>
            <p:nvPr/>
          </p:nvGrpSpPr>
          <p:grpSpPr bwMode="auto">
            <a:xfrm>
              <a:off x="1202" y="2478"/>
              <a:ext cx="2631" cy="1444"/>
              <a:chOff x="431" y="2432"/>
              <a:chExt cx="2631" cy="1444"/>
            </a:xfrm>
          </p:grpSpPr>
          <p:pic>
            <p:nvPicPr>
              <p:cNvPr id="44042" name="Picture 9"/>
              <p:cNvPicPr>
                <a:picLocks noChangeAspect="1" noChangeArrowheads="1"/>
              </p:cNvPicPr>
              <p:nvPr/>
            </p:nvPicPr>
            <p:blipFill>
              <a:blip r:embed="rId4"/>
              <a:srcRect t="6300" r="829"/>
              <a:stretch>
                <a:fillRect/>
              </a:stretch>
            </p:blipFill>
            <p:spPr bwMode="auto">
              <a:xfrm>
                <a:off x="431" y="2478"/>
                <a:ext cx="2631" cy="1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043" name="Rectangle 11"/>
              <p:cNvSpPr>
                <a:spLocks noChangeArrowheads="1"/>
              </p:cNvSpPr>
              <p:nvPr/>
            </p:nvSpPr>
            <p:spPr bwMode="auto">
              <a:xfrm>
                <a:off x="521" y="2432"/>
                <a:ext cx="499" cy="1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44041" name="Picture 10" descr="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38" y="2523"/>
              <a:ext cx="49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4039" name="Рисунок 5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51725" y="4508500"/>
            <a:ext cx="1081088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Background" descr="Background pattern&#10;&#10;Description automatically generated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250825" y="1557338"/>
            <a:ext cx="43211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2400" b="1">
                <a:solidFill>
                  <a:srgbClr val="188FFB"/>
                </a:solidFill>
              </a:rPr>
              <a:t>Об ошибках, допускаемых кадастровыми инженерами при подготовке межевых и технических планов,  актов обследования объектов недвижимости</a:t>
            </a:r>
          </a:p>
        </p:txBody>
      </p:sp>
      <p:sp>
        <p:nvSpPr>
          <p:cNvPr id="45059" name="Text Box 6"/>
          <p:cNvSpPr txBox="1">
            <a:spLocks noChangeArrowheads="1"/>
          </p:cNvSpPr>
          <p:nvPr/>
        </p:nvSpPr>
        <p:spPr bwMode="auto">
          <a:xfrm>
            <a:off x="250825" y="6308725"/>
            <a:ext cx="3816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ru-RU" altLang="ru-RU" sz="1600" b="1"/>
              <a:t>Красноярск, 2022</a:t>
            </a:r>
          </a:p>
        </p:txBody>
      </p:sp>
      <p:pic>
        <p:nvPicPr>
          <p:cNvPr id="45060" name="Picture 7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52095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81075"/>
            <a:ext cx="4356100" cy="4354513"/>
          </a:xfrm>
          <a:prstGeom prst="rect">
            <a:avLst/>
          </a:prstGeom>
          <a:effectLst>
            <a:outerShdw blurRad="101600" dir="8100000" sx="102000" sy="102000" algn="tr" rotWithShape="0">
              <a:schemeClr val="bg1">
                <a:alpha val="21000"/>
              </a:schemeClr>
            </a:outerShdw>
          </a:effectLst>
        </p:spPr>
      </p:pic>
      <p:pic>
        <p:nvPicPr>
          <p:cNvPr id="16393" name="Graphic 38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1916113"/>
            <a:ext cx="24257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45063" name="Text Box 4"/>
          <p:cNvSpPr txBox="1">
            <a:spLocks noChangeArrowheads="1"/>
          </p:cNvSpPr>
          <p:nvPr/>
        </p:nvSpPr>
        <p:spPr bwMode="auto">
          <a:xfrm>
            <a:off x="250825" y="4292600"/>
            <a:ext cx="3816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2000" b="1"/>
              <a:t>Наталья Сергеевна</a:t>
            </a:r>
          </a:p>
          <a:p>
            <a:pPr>
              <a:buFont typeface="Arial" charset="0"/>
              <a:buNone/>
            </a:pPr>
            <a:r>
              <a:rPr lang="ru-RU" altLang="ru-RU" sz="2000" b="1"/>
              <a:t>Ковалева</a:t>
            </a:r>
          </a:p>
        </p:txBody>
      </p:sp>
      <p:sp>
        <p:nvSpPr>
          <p:cNvPr id="45064" name="Text Box 5"/>
          <p:cNvSpPr txBox="1">
            <a:spLocks noChangeArrowheads="1"/>
          </p:cNvSpPr>
          <p:nvPr/>
        </p:nvSpPr>
        <p:spPr bwMode="auto">
          <a:xfrm>
            <a:off x="250825" y="4941888"/>
            <a:ext cx="424973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1400"/>
              <a:t>заместитель начальника отдела регистрации объектов недвижимости жилого назначения, регистрации недвижимости в электронном виде</a:t>
            </a:r>
          </a:p>
          <a:p>
            <a:pPr>
              <a:buFont typeface="Arial" charset="0"/>
              <a:buNone/>
            </a:pPr>
            <a:r>
              <a:rPr lang="ru-RU" altLang="ru-RU" sz="1400"/>
              <a:t>Управления Росреестра по Красноярскому краю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Background" descr="Background pattern&#10;&#10;Description automatically generated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Rectangle 15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686050" y="1341438"/>
            <a:ext cx="3887788" cy="1198562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703513" y="3133725"/>
            <a:ext cx="3889375" cy="1690688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5" name="TextBox 2"/>
          <p:cNvSpPr txBox="1">
            <a:spLocks noChangeArrowheads="1"/>
          </p:cNvSpPr>
          <p:nvPr/>
        </p:nvSpPr>
        <p:spPr bwMode="auto">
          <a:xfrm>
            <a:off x="2627313" y="1412875"/>
            <a:ext cx="388778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ru-RU" altLang="ru-RU" sz="1600" b="1"/>
              <a:t>Не указан кадастровый номер объекта незавершенного строительства, из которого образован жилой дом</a:t>
            </a: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2705100" y="5529263"/>
            <a:ext cx="3887788" cy="100965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7" name="TextBox 24"/>
          <p:cNvSpPr txBox="1">
            <a:spLocks noChangeArrowheads="1"/>
          </p:cNvSpPr>
          <p:nvPr/>
        </p:nvSpPr>
        <p:spPr bwMode="auto">
          <a:xfrm>
            <a:off x="2700338" y="5734050"/>
            <a:ext cx="38877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ru-RU" altLang="ru-RU" sz="1600" b="1"/>
              <a:t>Не указан способ образования объекта учета или указан неверно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4586288" y="2544763"/>
            <a:ext cx="1587" cy="581025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24" idx="0"/>
            <a:endCxn id="18" idx="2"/>
          </p:cNvCxnSpPr>
          <p:nvPr/>
        </p:nvCxnSpPr>
        <p:spPr>
          <a:xfrm flipH="1" flipV="1">
            <a:off x="4648200" y="4837113"/>
            <a:ext cx="1588" cy="67945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90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1" name="Line 7"/>
          <p:cNvSpPr>
            <a:spLocks noChangeShapeType="1"/>
          </p:cNvSpPr>
          <p:nvPr/>
        </p:nvSpPr>
        <p:spPr bwMode="auto">
          <a:xfrm>
            <a:off x="0" y="1239838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092" name="Text Box 13"/>
          <p:cNvSpPr txBox="1">
            <a:spLocks noChangeArrowheads="1"/>
          </p:cNvSpPr>
          <p:nvPr/>
        </p:nvSpPr>
        <p:spPr bwMode="auto">
          <a:xfrm>
            <a:off x="2843213" y="3344863"/>
            <a:ext cx="35290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/>
              <a:t>Раздел «Общие сведения о кадастровых работах» заполняется в соответствии с пунктом 27 Требований </a:t>
            </a:r>
          </a:p>
          <a:p>
            <a:pPr algn="ctr"/>
            <a:r>
              <a:rPr lang="ru-RU" sz="1600" b="1"/>
              <a:t>№ П/0082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Background" descr="Background pattern&#10;&#10;Description automatically generated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21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07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7108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Box 1"/>
          <p:cNvSpPr txBox="1">
            <a:spLocks noChangeArrowheads="1"/>
          </p:cNvSpPr>
          <p:nvPr/>
        </p:nvSpPr>
        <p:spPr bwMode="auto">
          <a:xfrm>
            <a:off x="647700" y="2843213"/>
            <a:ext cx="77041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endParaRPr lang="ru-RU" altLang="ru-RU">
              <a:latin typeface="Calibri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30213" y="2635250"/>
            <a:ext cx="3384550" cy="865188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30213" y="3773488"/>
            <a:ext cx="3384550" cy="865187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7112" name="TextBox 17"/>
          <p:cNvSpPr txBox="1">
            <a:spLocks noChangeArrowheads="1"/>
          </p:cNvSpPr>
          <p:nvPr/>
        </p:nvSpPr>
        <p:spPr bwMode="auto">
          <a:xfrm>
            <a:off x="430213" y="3914775"/>
            <a:ext cx="33607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ru-RU" altLang="ru-RU" sz="1600" b="1"/>
              <a:t>Неверно указана этажность объекта недвижимости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95288" y="5013325"/>
            <a:ext cx="3384550" cy="8636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3" name="Прямая со стрелкой 12"/>
          <p:cNvCxnSpPr>
            <a:stCxn id="47120" idx="3"/>
          </p:cNvCxnSpPr>
          <p:nvPr/>
        </p:nvCxnSpPr>
        <p:spPr>
          <a:xfrm>
            <a:off x="3798888" y="3049588"/>
            <a:ext cx="989012" cy="11112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814763" y="4211638"/>
            <a:ext cx="935037" cy="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814763" y="5435600"/>
            <a:ext cx="935037" cy="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787900" y="2593975"/>
            <a:ext cx="3925888" cy="357187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7118" name="Text Box 18"/>
          <p:cNvSpPr txBox="1">
            <a:spLocks noChangeArrowheads="1"/>
          </p:cNvSpPr>
          <p:nvPr/>
        </p:nvSpPr>
        <p:spPr bwMode="auto">
          <a:xfrm>
            <a:off x="323850" y="1341438"/>
            <a:ext cx="84963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tx2"/>
                </a:solidFill>
              </a:rPr>
              <a:t>Ошибки, допускаемые кадастровыми инженерами при подготовке Технических планов в целях осуществления государственного кадастрового учета с одновременной регистрацией прав на объекты недвижимости жилого назначения</a:t>
            </a:r>
          </a:p>
        </p:txBody>
      </p:sp>
      <p:sp>
        <p:nvSpPr>
          <p:cNvPr id="47119" name="Text Box 19"/>
          <p:cNvSpPr txBox="1">
            <a:spLocks noChangeArrowheads="1"/>
          </p:cNvSpPr>
          <p:nvPr/>
        </p:nvSpPr>
        <p:spPr bwMode="auto">
          <a:xfrm>
            <a:off x="4716463" y="2705100"/>
            <a:ext cx="388778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В раздел «Характеристики объекта недвижимости» включаются сведения о соответствующих объектах недвижимости в соответствии с пунктом 51  Требований к подготовке технического плана и состав содержащихся в нем сведений, утвержденных приказом Росреестра от 15.03.2022 № П/0082 (далее – Требования № П/0082)</a:t>
            </a:r>
          </a:p>
        </p:txBody>
      </p:sp>
      <p:sp>
        <p:nvSpPr>
          <p:cNvPr id="47120" name="TextBox 5"/>
          <p:cNvSpPr txBox="1">
            <a:spLocks noChangeArrowheads="1"/>
          </p:cNvSpPr>
          <p:nvPr/>
        </p:nvSpPr>
        <p:spPr bwMode="auto">
          <a:xfrm>
            <a:off x="436563" y="2636838"/>
            <a:ext cx="33623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ru-RU" altLang="ru-RU" sz="1600" b="1"/>
              <a:t>Не указан кадастровый номер здания в котором расположено помещение</a:t>
            </a:r>
            <a:endParaRPr lang="ru-RU" altLang="ru-RU" sz="1600" b="1">
              <a:cs typeface="Times New Roman" pitchFamily="18" charset="0"/>
            </a:endParaRPr>
          </a:p>
        </p:txBody>
      </p:sp>
      <p:sp>
        <p:nvSpPr>
          <p:cNvPr id="47121" name="TextBox 17"/>
          <p:cNvSpPr txBox="1">
            <a:spLocks noChangeArrowheads="1"/>
          </p:cNvSpPr>
          <p:nvPr/>
        </p:nvSpPr>
        <p:spPr bwMode="auto">
          <a:xfrm>
            <a:off x="454025" y="5103813"/>
            <a:ext cx="33607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ru-RU" altLang="ru-RU" sz="1600" b="1"/>
              <a:t>Неверно указан адрес объекта недвижимости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Background" descr="Background pattern&#10;&#10;Description automatically generated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Rectangle 16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11188" y="1773238"/>
            <a:ext cx="3313112" cy="865187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075238" y="1757363"/>
            <a:ext cx="3384550" cy="89852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46113" y="3286125"/>
            <a:ext cx="3309937" cy="266382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075238" y="3286125"/>
            <a:ext cx="3457575" cy="266382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8135" name="TextBox 12"/>
          <p:cNvSpPr txBox="1">
            <a:spLocks noChangeArrowheads="1"/>
          </p:cNvSpPr>
          <p:nvPr/>
        </p:nvSpPr>
        <p:spPr bwMode="auto">
          <a:xfrm>
            <a:off x="539750" y="1846263"/>
            <a:ext cx="33607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ru-RU" altLang="ru-RU" sz="1600" b="1"/>
              <a:t>В приложение к техническому плану отсутствует план этажа</a:t>
            </a:r>
          </a:p>
        </p:txBody>
      </p:sp>
      <p:sp>
        <p:nvSpPr>
          <p:cNvPr id="48136" name="TextBox 13"/>
          <p:cNvSpPr txBox="1">
            <a:spLocks noChangeArrowheads="1"/>
          </p:cNvSpPr>
          <p:nvPr/>
        </p:nvSpPr>
        <p:spPr bwMode="auto">
          <a:xfrm>
            <a:off x="4994275" y="1812925"/>
            <a:ext cx="33623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ru-RU" altLang="ru-RU" sz="1600" b="1"/>
              <a:t>В составе технического плана отсутствует декларация об объекте недвижимости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249488" y="2668588"/>
            <a:ext cx="0" cy="617537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675438" y="2668588"/>
            <a:ext cx="0" cy="617537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9" name="TextBox 17"/>
          <p:cNvSpPr txBox="1">
            <a:spLocks noChangeArrowheads="1"/>
          </p:cNvSpPr>
          <p:nvPr/>
        </p:nvSpPr>
        <p:spPr bwMode="auto">
          <a:xfrm>
            <a:off x="615950" y="3430588"/>
            <a:ext cx="33401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ru-RU" altLang="ru-RU" sz="1600" b="1"/>
              <a:t>Согласно пункта 18 Требований № П/0082, План здания, сооружения, План этажа, фрагмент Плана здания, сооружения, этажа включаются в технический план, подготовленный в результате выполнения кадастровых работ</a:t>
            </a:r>
          </a:p>
        </p:txBody>
      </p:sp>
      <p:sp>
        <p:nvSpPr>
          <p:cNvPr id="48140" name="TextBox 18"/>
          <p:cNvSpPr txBox="1">
            <a:spLocks noChangeArrowheads="1"/>
          </p:cNvSpPr>
          <p:nvPr/>
        </p:nvSpPr>
        <p:spPr bwMode="auto">
          <a:xfrm>
            <a:off x="5075238" y="3357563"/>
            <a:ext cx="338455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ru-RU" altLang="ru-RU" sz="1600" b="1"/>
              <a:t>В соответствии с пунктом 21.9. Требований № П/0082 и части 11 статьи 24 Федерального закона № 218-ФЗ от 13.07.2015 «О государственной регистрации недвижимости», декларация прилагается к техническому плану и является его неотъемлемой частью</a:t>
            </a:r>
            <a:endParaRPr lang="ru-RU" altLang="ru-RU" sz="1600" b="1">
              <a:cs typeface="Times New Roman" pitchFamily="18" charset="0"/>
            </a:endParaRPr>
          </a:p>
        </p:txBody>
      </p:sp>
      <p:pic>
        <p:nvPicPr>
          <p:cNvPr id="48141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2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Background" descr="Background pattern&#10;&#10;Description automatically generated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250825" y="1557338"/>
            <a:ext cx="43211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2400" b="1">
                <a:solidFill>
                  <a:srgbClr val="188FFB"/>
                </a:solidFill>
              </a:rPr>
              <a:t>Об ошибках, допускаемых кадастровыми инженерами при подготовке межевых и технических планов,  актов обследования объектов недвижимости</a:t>
            </a:r>
          </a:p>
        </p:txBody>
      </p:sp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250825" y="6308725"/>
            <a:ext cx="3816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ru-RU" altLang="ru-RU" sz="1600" b="1"/>
              <a:t>Красноярск, 2022</a:t>
            </a:r>
          </a:p>
        </p:txBody>
      </p:sp>
      <p:pic>
        <p:nvPicPr>
          <p:cNvPr id="49156" name="Picture 7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52095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81075"/>
            <a:ext cx="4356100" cy="4354513"/>
          </a:xfrm>
          <a:prstGeom prst="rect">
            <a:avLst/>
          </a:prstGeom>
          <a:effectLst>
            <a:outerShdw blurRad="101600" dir="8100000" sx="102000" sy="102000" algn="tr" rotWithShape="0">
              <a:schemeClr val="bg1">
                <a:alpha val="21000"/>
              </a:schemeClr>
            </a:outerShdw>
          </a:effectLst>
        </p:spPr>
      </p:pic>
      <p:pic>
        <p:nvPicPr>
          <p:cNvPr id="16393" name="Graphic 38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1916113"/>
            <a:ext cx="24257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49159" name="Text Box 4"/>
          <p:cNvSpPr txBox="1">
            <a:spLocks noChangeArrowheads="1"/>
          </p:cNvSpPr>
          <p:nvPr/>
        </p:nvSpPr>
        <p:spPr bwMode="auto">
          <a:xfrm>
            <a:off x="250825" y="4292600"/>
            <a:ext cx="3816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2000" b="1"/>
              <a:t>Светлана Сергеевна</a:t>
            </a:r>
          </a:p>
          <a:p>
            <a:pPr>
              <a:buFont typeface="Arial" charset="0"/>
              <a:buNone/>
            </a:pPr>
            <a:r>
              <a:rPr lang="ru-RU" altLang="ru-RU" sz="2000" b="1"/>
              <a:t>Мевцова</a:t>
            </a:r>
          </a:p>
        </p:txBody>
      </p:sp>
      <p:sp>
        <p:nvSpPr>
          <p:cNvPr id="49160" name="Text Box 5"/>
          <p:cNvSpPr txBox="1">
            <a:spLocks noChangeArrowheads="1"/>
          </p:cNvSpPr>
          <p:nvPr/>
        </p:nvSpPr>
        <p:spPr bwMode="auto">
          <a:xfrm>
            <a:off x="250825" y="4941888"/>
            <a:ext cx="4249738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1400"/>
              <a:t>начальник отдела регистрации ипотеки, регистрации долевого участия в строительстве, регистрации объектов недвижимости нежилого назначения Управления Росреестра</a:t>
            </a:r>
          </a:p>
          <a:p>
            <a:pPr>
              <a:buFont typeface="Arial" charset="0"/>
              <a:buNone/>
            </a:pPr>
            <a:r>
              <a:rPr lang="ru-RU" altLang="ru-RU" sz="1400"/>
              <a:t>по Красноярскому краю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38" descr="photo-2022-07-19-16-41-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876925"/>
            <a:ext cx="93662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Рисунок 11" descr="ae0e48f306dc533dd951b24ec579e11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3267075"/>
            <a:ext cx="6477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Рисунок 17"/>
          <p:cNvPicPr>
            <a:picLocks noChangeAspect="1"/>
          </p:cNvPicPr>
          <p:nvPr/>
        </p:nvPicPr>
        <p:blipFill>
          <a:blip r:embed="rId4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Line 6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0181" name="Picture 8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TextBox 7"/>
          <p:cNvSpPr txBox="1">
            <a:spLocks noChangeArrowheads="1"/>
          </p:cNvSpPr>
          <p:nvPr/>
        </p:nvSpPr>
        <p:spPr bwMode="auto">
          <a:xfrm>
            <a:off x="323850" y="1412875"/>
            <a:ext cx="3743325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8CFF"/>
                </a:solidFill>
                <a:latin typeface="Inter" pitchFamily="2" charset="0"/>
              </a:rPr>
              <a:t>являются объектами недвижимости:</a:t>
            </a:r>
          </a:p>
          <a:p>
            <a:r>
              <a:rPr lang="ru-RU" sz="1500" b="1">
                <a:latin typeface="Inter" pitchFamily="2" charset="0"/>
              </a:rPr>
              <a:t>здания, строения, сооружения – имеющие прочную связь с земельным участком, состоящие из несущих, ограждающих, строительных конструкций</a:t>
            </a:r>
          </a:p>
          <a:p>
            <a:r>
              <a:rPr lang="ru-RU" sz="1400">
                <a:latin typeface="Inter" pitchFamily="2" charset="0"/>
              </a:rPr>
              <a:t>индивидуальный жилой дом, гараж, баня, сарай, хозяйственные постройки, нежилые здания, мосты, асфальтированные автомобильные дороги и т.п.</a:t>
            </a:r>
          </a:p>
        </p:txBody>
      </p:sp>
      <p:sp>
        <p:nvSpPr>
          <p:cNvPr id="50183" name="TextBox 6"/>
          <p:cNvSpPr txBox="1">
            <a:spLocks noChangeArrowheads="1"/>
          </p:cNvSpPr>
          <p:nvPr/>
        </p:nvSpPr>
        <p:spPr bwMode="auto">
          <a:xfrm>
            <a:off x="323850" y="4149725"/>
            <a:ext cx="3887788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8CFF"/>
                </a:solidFill>
                <a:latin typeface="Inter" pitchFamily="2" charset="0"/>
              </a:rPr>
              <a:t>не являются объектами недвижимости:</a:t>
            </a:r>
          </a:p>
          <a:p>
            <a:r>
              <a:rPr lang="ru-RU" sz="1500" b="1">
                <a:latin typeface="Inter" pitchFamily="2" charset="0"/>
              </a:rPr>
              <a:t>строения и сооружения – не имеющие прочной связи с земельным участком</a:t>
            </a:r>
          </a:p>
          <a:p>
            <a:r>
              <a:rPr lang="ru-RU" sz="1400">
                <a:latin typeface="Inter" pitchFamily="2" charset="0"/>
              </a:rPr>
              <a:t>быстровозводимые теплицы без фундамента, переносные беседки, беседки без фундамента, летние зоны отдыха, навесы, грунтовые дороги, заборы, площадки, замощения, футбольные поля, беговые дорожки и т.п.</a:t>
            </a:r>
          </a:p>
        </p:txBody>
      </p:sp>
      <p:sp>
        <p:nvSpPr>
          <p:cNvPr id="50184" name="TextBox 13"/>
          <p:cNvSpPr txBox="1">
            <a:spLocks noChangeArrowheads="1"/>
          </p:cNvSpPr>
          <p:nvPr/>
        </p:nvSpPr>
        <p:spPr bwMode="auto">
          <a:xfrm>
            <a:off x="7092950" y="1628775"/>
            <a:ext cx="22320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17375E"/>
                </a:solidFill>
                <a:latin typeface="Inter" pitchFamily="2" charset="0"/>
              </a:rPr>
              <a:t>осуществляется кадастровый учет и  регистрация права собственности</a:t>
            </a:r>
          </a:p>
        </p:txBody>
      </p:sp>
      <p:sp>
        <p:nvSpPr>
          <p:cNvPr id="50185" name="TextBox 17"/>
          <p:cNvSpPr txBox="1">
            <a:spLocks noChangeArrowheads="1"/>
          </p:cNvSpPr>
          <p:nvPr/>
        </p:nvSpPr>
        <p:spPr bwMode="auto">
          <a:xfrm>
            <a:off x="7092950" y="4941888"/>
            <a:ext cx="22320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17375E"/>
                </a:solidFill>
                <a:latin typeface="Inter" pitchFamily="2" charset="0"/>
              </a:rPr>
              <a:t>не осуществляется кадастровый учет и регистрация права собственности</a:t>
            </a:r>
          </a:p>
        </p:txBody>
      </p:sp>
      <p:pic>
        <p:nvPicPr>
          <p:cNvPr id="50186" name="Picture 19" descr="геометка rgb градиент сине-зеленый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1844675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7" name="Picture 20" descr="геометка rgb градиент сине-зеленый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5087938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0" name="Graphic 359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3025" y="2024063"/>
            <a:ext cx="339725" cy="342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sp>
        <p:nvSpPr>
          <p:cNvPr id="50189" name="Line 22"/>
          <p:cNvSpPr>
            <a:spLocks noChangeShapeType="1"/>
          </p:cNvSpPr>
          <p:nvPr/>
        </p:nvSpPr>
        <p:spPr bwMode="auto">
          <a:xfrm flipH="1">
            <a:off x="6515100" y="5313363"/>
            <a:ext cx="219075" cy="21272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190" name="Line 24"/>
          <p:cNvSpPr>
            <a:spLocks noChangeShapeType="1"/>
          </p:cNvSpPr>
          <p:nvPr/>
        </p:nvSpPr>
        <p:spPr bwMode="auto">
          <a:xfrm>
            <a:off x="6516688" y="5313363"/>
            <a:ext cx="215900" cy="21272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0191" name="Рисунок 7" descr="значок-векторного-рисунка-векторная-иллюстрация-house-на-белом-фоне-215812675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68763" y="3243263"/>
            <a:ext cx="86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2" name="Рисунок 9" descr="209717b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32363" y="3419475"/>
            <a:ext cx="5762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3" name="Picture 33" descr="photo-2022-07-19-16-44-0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11638" y="1557338"/>
            <a:ext cx="1871662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4" name="Рисунок 16" descr="172-1721990_green-house-pavilion-green-house-pavilion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40200" y="4797425"/>
            <a:ext cx="50323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5" name="Рисунок 18" descr="phoca_thumb_m_Проект беседки Б-2 Перспектива 1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16463" y="4652963"/>
            <a:ext cx="576262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6" name="Рисунок 21" descr="kisspng-pergola-gazebo-wood-deck-patio-5af2bde40c52b7.2503772415258577640505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64163" y="4724400"/>
            <a:ext cx="7191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7" name="Picture 37" descr="photo-2022-07-19-16-59-4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284663" y="5157788"/>
            <a:ext cx="1598612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8" name="Picture 39" descr="photo-2022-07-19-16-31-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859338" y="3933825"/>
            <a:ext cx="7207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33">
            <a:extLst>
              <a:ext uri="{FF2B5EF4-FFF2-40B4-BE49-F238E27FC236}"/>
            </a:extLst>
          </p:cNvPr>
          <p:cNvSpPr/>
          <p:nvPr/>
        </p:nvSpPr>
        <p:spPr>
          <a:xfrm>
            <a:off x="250825" y="5084763"/>
            <a:ext cx="8642350" cy="1485900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defTabSz="9143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67">
              <a:solidFill>
                <a:prstClr val="white"/>
              </a:solidFill>
            </a:endParaRPr>
          </a:p>
        </p:txBody>
      </p:sp>
      <p:pic>
        <p:nvPicPr>
          <p:cNvPr id="51202" name="Рисунок 17"/>
          <p:cNvPicPr>
            <a:picLocks noChangeAspect="1"/>
          </p:cNvPicPr>
          <p:nvPr/>
        </p:nvPicPr>
        <p:blipFill>
          <a:blip r:embed="rId2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Line 6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1204" name="Picture 8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Box 20"/>
          <p:cNvSpPr txBox="1">
            <a:spLocks noChangeArrowheads="1"/>
          </p:cNvSpPr>
          <p:nvPr/>
        </p:nvSpPr>
        <p:spPr bwMode="auto">
          <a:xfrm>
            <a:off x="1476375" y="5084763"/>
            <a:ext cx="7416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Inter" pitchFamily="2" charset="0"/>
              </a:rPr>
              <a:t>Гражданский  Кодекс Российской Федерации (статья 130)</a:t>
            </a:r>
          </a:p>
          <a:p>
            <a:r>
              <a:rPr lang="ru-RU" sz="1000">
                <a:latin typeface="Inter" pitchFamily="2" charset="0"/>
              </a:rPr>
              <a:t>Градостроительный Кодекс Российской Федерации ( пункт 10.1 части 1 статьи 1)</a:t>
            </a:r>
          </a:p>
          <a:p>
            <a:r>
              <a:rPr lang="ru-RU" sz="1000">
                <a:latin typeface="Inter" pitchFamily="2" charset="0"/>
              </a:rPr>
              <a:t>Федеральный закон от 07.07.2003 №  126-ФЗ «О связи» (статья 8)</a:t>
            </a:r>
          </a:p>
          <a:p>
            <a:r>
              <a:rPr lang="ru-RU" sz="1000">
                <a:latin typeface="Inter" pitchFamily="2" charset="0"/>
              </a:rPr>
              <a:t>Общероссийский классификатор основных фондов (ОКОФ) ОК 013-2014 (СНС 2008)</a:t>
            </a:r>
          </a:p>
          <a:p>
            <a:r>
              <a:rPr lang="ru-RU" sz="1000">
                <a:latin typeface="Inter" pitchFamily="2" charset="0"/>
              </a:rPr>
              <a:t>Судебная практика: </a:t>
            </a:r>
          </a:p>
          <a:p>
            <a:r>
              <a:rPr lang="ru-RU" sz="1000">
                <a:latin typeface="Inter" pitchFamily="2" charset="0"/>
              </a:rPr>
              <a:t>Постановление Арбитражного суда Восточно – Сибирского округа от 16.10.2019, дело № А19-527/2019</a:t>
            </a:r>
          </a:p>
          <a:p>
            <a:r>
              <a:rPr lang="ru-RU" sz="1000">
                <a:latin typeface="Inter" pitchFamily="2" charset="0"/>
              </a:rPr>
              <a:t>Постановление Семнадцатого Арбитражного апелляционного суда от 07.06.2019, дело № 17АП-5914/2019-ГК</a:t>
            </a:r>
          </a:p>
          <a:p>
            <a:r>
              <a:rPr lang="ru-RU" sz="1000">
                <a:latin typeface="Inter" pitchFamily="2" charset="0"/>
              </a:rPr>
              <a:t>Постановление Шестого Арбитражного апелляционного суда от 20.11.2017, дело № 06АП-5538/2017</a:t>
            </a:r>
          </a:p>
          <a:p>
            <a:r>
              <a:rPr lang="ru-RU" sz="1000">
                <a:latin typeface="Inter" pitchFamily="2" charset="0"/>
              </a:rPr>
              <a:t>Постановление Арбитражного суда Западно – Сибирского округа от 07.04.2022, дело № А45-16544/2021</a:t>
            </a:r>
          </a:p>
        </p:txBody>
      </p:sp>
      <p:pic>
        <p:nvPicPr>
          <p:cNvPr id="51206" name="Рисунок 2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5445125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TextBox 7"/>
          <p:cNvSpPr txBox="1">
            <a:spLocks noChangeArrowheads="1"/>
          </p:cNvSpPr>
          <p:nvPr/>
        </p:nvSpPr>
        <p:spPr bwMode="auto">
          <a:xfrm>
            <a:off x="323850" y="1341438"/>
            <a:ext cx="34559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8CFF"/>
                </a:solidFill>
                <a:latin typeface="Inter" pitchFamily="2" charset="0"/>
              </a:rPr>
              <a:t>являются объектами недвижимости:</a:t>
            </a:r>
          </a:p>
          <a:p>
            <a:r>
              <a:rPr lang="ru-RU" sz="1400">
                <a:latin typeface="Inter" pitchFamily="2" charset="0"/>
              </a:rPr>
              <a:t>линейные объекты, имеющие прочную связь с земельными участками в виде наличия опор</a:t>
            </a:r>
          </a:p>
        </p:txBody>
      </p:sp>
      <p:sp>
        <p:nvSpPr>
          <p:cNvPr id="51208" name="TextBox 6"/>
          <p:cNvSpPr txBox="1">
            <a:spLocks noChangeArrowheads="1"/>
          </p:cNvSpPr>
          <p:nvPr/>
        </p:nvSpPr>
        <p:spPr bwMode="auto">
          <a:xfrm>
            <a:off x="323850" y="2708275"/>
            <a:ext cx="345598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8CFF"/>
                </a:solidFill>
                <a:latin typeface="Inter" pitchFamily="2" charset="0"/>
              </a:rPr>
              <a:t>не являются объектами недвижимости:</a:t>
            </a:r>
          </a:p>
          <a:p>
            <a:r>
              <a:rPr lang="ru-RU" sz="1400">
                <a:latin typeface="Inter" pitchFamily="2" charset="0"/>
              </a:rPr>
              <a:t>линейные объекты, не имеющие прочной связи с земельными участками в виде наличия опор, состоящие исключительно из надземных контуров, либо проходящие по существующим опорам, принадлежащим иным лицам</a:t>
            </a:r>
          </a:p>
        </p:txBody>
      </p:sp>
      <p:sp>
        <p:nvSpPr>
          <p:cNvPr id="51209" name="TextBox 13"/>
          <p:cNvSpPr txBox="1">
            <a:spLocks noChangeArrowheads="1"/>
          </p:cNvSpPr>
          <p:nvPr/>
        </p:nvSpPr>
        <p:spPr bwMode="auto">
          <a:xfrm>
            <a:off x="6732588" y="1557338"/>
            <a:ext cx="22320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17375E"/>
                </a:solidFill>
                <a:latin typeface="Inter" pitchFamily="2" charset="0"/>
              </a:rPr>
              <a:t>осуществляется кадастровый учет и  регистрация права собственности</a:t>
            </a:r>
          </a:p>
        </p:txBody>
      </p:sp>
      <p:sp>
        <p:nvSpPr>
          <p:cNvPr id="51210" name="TextBox 17"/>
          <p:cNvSpPr txBox="1">
            <a:spLocks noChangeArrowheads="1"/>
          </p:cNvSpPr>
          <p:nvPr/>
        </p:nvSpPr>
        <p:spPr bwMode="auto">
          <a:xfrm>
            <a:off x="6732588" y="3500438"/>
            <a:ext cx="22320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17375E"/>
                </a:solidFill>
                <a:latin typeface="Inter" pitchFamily="2" charset="0"/>
              </a:rPr>
              <a:t>не осуществляется кадастровый учет и регистрация права собственности</a:t>
            </a:r>
          </a:p>
        </p:txBody>
      </p:sp>
      <p:pic>
        <p:nvPicPr>
          <p:cNvPr id="51211" name="Рисунок 18" descr="РИСУНОК ЛЭП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5" y="1557338"/>
            <a:ext cx="2376488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2" name="Рисунок 19" descr="536c1af9535db913f323b304b411c9d8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3938" y="3284538"/>
            <a:ext cx="216058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3" name="Picture 19" descr="геометка rgb градиент сине-зеленый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0425" y="1773238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4" name="Picture 20" descr="геометка rgb градиент сине-зеленый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0425" y="3646488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0" name="Graphic 359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663" y="1952625"/>
            <a:ext cx="339725" cy="342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sp>
        <p:nvSpPr>
          <p:cNvPr id="51216" name="Line 22"/>
          <p:cNvSpPr>
            <a:spLocks noChangeShapeType="1"/>
          </p:cNvSpPr>
          <p:nvPr/>
        </p:nvSpPr>
        <p:spPr bwMode="auto">
          <a:xfrm flipH="1">
            <a:off x="6154738" y="3871913"/>
            <a:ext cx="219075" cy="21272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17" name="Line 24"/>
          <p:cNvSpPr>
            <a:spLocks noChangeShapeType="1"/>
          </p:cNvSpPr>
          <p:nvPr/>
        </p:nvSpPr>
        <p:spPr bwMode="auto">
          <a:xfrm>
            <a:off x="6156325" y="3871913"/>
            <a:ext cx="215900" cy="21272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Background" descr="Background pattern&#10;&#10;Description automatically generated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Rectangle 32"/>
          <p:cNvSpPr>
            <a:spLocks noChangeArrowheads="1"/>
          </p:cNvSpPr>
          <p:nvPr/>
        </p:nvSpPr>
        <p:spPr bwMode="auto">
          <a:xfrm>
            <a:off x="34925" y="0"/>
            <a:ext cx="9144000" cy="12684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52227" name="Line 6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2228" name="Picture 8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33"/>
          <p:cNvSpPr>
            <a:spLocks noChangeArrowheads="1"/>
          </p:cNvSpPr>
          <p:nvPr/>
        </p:nvSpPr>
        <p:spPr bwMode="auto">
          <a:xfrm>
            <a:off x="684213" y="5229225"/>
            <a:ext cx="3600450" cy="1438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>
                  <a:alpha val="39999"/>
                </a:schemeClr>
              </a:gs>
              <a:gs pos="100000">
                <a:srgbClr val="FFFFFF"/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 defTabSz="9143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Скругленный прямоугольник 33"/>
          <p:cNvSpPr>
            <a:spLocks noChangeArrowheads="1"/>
          </p:cNvSpPr>
          <p:nvPr/>
        </p:nvSpPr>
        <p:spPr bwMode="auto">
          <a:xfrm>
            <a:off x="4643438" y="2852738"/>
            <a:ext cx="3816350" cy="2089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/>
        </p:spPr>
        <p:txBody>
          <a:bodyPr lIns="91432" tIns="45716" rIns="91432" bIns="45716" anchor="ctr"/>
          <a:lstStyle/>
          <a:p>
            <a:pPr algn="ctr" defTabSz="9143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Скругленный прямоугольник 33"/>
          <p:cNvSpPr>
            <a:spLocks noChangeArrowheads="1"/>
          </p:cNvSpPr>
          <p:nvPr/>
        </p:nvSpPr>
        <p:spPr bwMode="auto">
          <a:xfrm>
            <a:off x="755650" y="1484313"/>
            <a:ext cx="7488238" cy="10810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/>
        </p:spPr>
        <p:txBody>
          <a:bodyPr lIns="91432" tIns="45716" rIns="91432" bIns="45716" anchor="ctr"/>
          <a:lstStyle/>
          <a:p>
            <a:pPr algn="ctr" defTabSz="9143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232" name="Text Box 22"/>
          <p:cNvSpPr txBox="1">
            <a:spLocks noChangeArrowheads="1"/>
          </p:cNvSpPr>
          <p:nvPr/>
        </p:nvSpPr>
        <p:spPr bwMode="auto">
          <a:xfrm>
            <a:off x="827088" y="1557338"/>
            <a:ext cx="7345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altLang="ru-RU" b="1">
                <a:solidFill>
                  <a:srgbClr val="008CFF"/>
                </a:solidFill>
              </a:rPr>
              <a:t>Раздел «Характеристики объекта недвижимости»</a:t>
            </a:r>
          </a:p>
        </p:txBody>
      </p:sp>
      <p:sp>
        <p:nvSpPr>
          <p:cNvPr id="52233" name="Text Box 33"/>
          <p:cNvSpPr txBox="1">
            <a:spLocks noChangeArrowheads="1"/>
          </p:cNvSpPr>
          <p:nvPr/>
        </p:nvSpPr>
        <p:spPr bwMode="auto">
          <a:xfrm>
            <a:off x="1692275" y="1916113"/>
            <a:ext cx="55435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1700"/>
              <a:t>заполняется в соответствии </a:t>
            </a:r>
          </a:p>
          <a:p>
            <a:pPr algn="ctr" eaLnBrk="0" hangingPunct="0"/>
            <a:r>
              <a:rPr lang="ru-RU" altLang="ru-RU" sz="1700"/>
              <a:t>с пунктом 51 Требований № П/0082 от 15.03.2022</a:t>
            </a:r>
          </a:p>
        </p:txBody>
      </p:sp>
      <p:sp>
        <p:nvSpPr>
          <p:cNvPr id="52234" name="Line 44"/>
          <p:cNvSpPr>
            <a:spLocks noChangeShapeType="1"/>
          </p:cNvSpPr>
          <p:nvPr/>
        </p:nvSpPr>
        <p:spPr bwMode="auto">
          <a:xfrm>
            <a:off x="5724525" y="4510088"/>
            <a:ext cx="0" cy="2873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304" name="Graphic 30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" y="1773238"/>
            <a:ext cx="576263" cy="5349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sp>
        <p:nvSpPr>
          <p:cNvPr id="2" name="Скругленный прямоугольник 33"/>
          <p:cNvSpPr>
            <a:spLocks noChangeArrowheads="1"/>
          </p:cNvSpPr>
          <p:nvPr/>
        </p:nvSpPr>
        <p:spPr bwMode="auto">
          <a:xfrm>
            <a:off x="539750" y="2852738"/>
            <a:ext cx="3816350" cy="20891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>
                  <a:alpha val="49001"/>
                </a:schemeClr>
              </a:gs>
              <a:gs pos="100000">
                <a:srgbClr val="FFFFFF"/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 defTabSz="9143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Скругленный прямоугольник 33"/>
          <p:cNvSpPr>
            <a:spLocks noChangeArrowheads="1"/>
          </p:cNvSpPr>
          <p:nvPr/>
        </p:nvSpPr>
        <p:spPr bwMode="auto">
          <a:xfrm>
            <a:off x="4643438" y="5229225"/>
            <a:ext cx="3600450" cy="14382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/>
        </p:spPr>
        <p:txBody>
          <a:bodyPr lIns="91432" tIns="45716" rIns="91432" bIns="45716" anchor="ctr"/>
          <a:lstStyle/>
          <a:p>
            <a:pPr algn="ctr" defTabSz="9143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238" name="Text Box 35"/>
          <p:cNvSpPr txBox="1">
            <a:spLocks noChangeArrowheads="1"/>
          </p:cNvSpPr>
          <p:nvPr/>
        </p:nvSpPr>
        <p:spPr bwMode="auto">
          <a:xfrm>
            <a:off x="827088" y="3213100"/>
            <a:ext cx="34575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600"/>
              <a:t>номер кадастрового квартала (кадастровых кварталов), в границах которого (которых) расположен объект недвижимости</a:t>
            </a:r>
            <a:endParaRPr lang="ru-RU" altLang="ru-RU" sz="1600"/>
          </a:p>
        </p:txBody>
      </p:sp>
      <p:sp>
        <p:nvSpPr>
          <p:cNvPr id="52239" name="Text Box 59"/>
          <p:cNvSpPr txBox="1">
            <a:spLocks noChangeArrowheads="1"/>
          </p:cNvSpPr>
          <p:nvPr/>
        </p:nvSpPr>
        <p:spPr bwMode="auto">
          <a:xfrm>
            <a:off x="4643438" y="2894013"/>
            <a:ext cx="38163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/>
              <a:t>кадастровый номер земельного участка (всех земельных участков), в границах которого (которых, на котором (которых), над или под которым (которыми) расположено здание, сооружение, объект незавершенного строительства, единый недвижимый комплекс</a:t>
            </a:r>
          </a:p>
        </p:txBody>
      </p:sp>
      <p:sp>
        <p:nvSpPr>
          <p:cNvPr id="52240" name="Text Box 62"/>
          <p:cNvSpPr txBox="1">
            <a:spLocks noChangeArrowheads="1"/>
          </p:cNvSpPr>
          <p:nvPr/>
        </p:nvSpPr>
        <p:spPr bwMode="auto">
          <a:xfrm>
            <a:off x="1403350" y="5383213"/>
            <a:ext cx="27368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b="1">
                <a:solidFill>
                  <a:srgbClr val="188FFB"/>
                </a:solidFill>
              </a:rPr>
              <a:t>Границы объекта учета накладываются на границы существующего объекта</a:t>
            </a:r>
            <a:endParaRPr lang="ru-RU" sz="1600" b="1">
              <a:solidFill>
                <a:srgbClr val="188FFB"/>
              </a:solidFill>
            </a:endParaRPr>
          </a:p>
        </p:txBody>
      </p:sp>
      <p:sp>
        <p:nvSpPr>
          <p:cNvPr id="52241" name="Text Box 63"/>
          <p:cNvSpPr txBox="1">
            <a:spLocks noChangeArrowheads="1"/>
          </p:cNvSpPr>
          <p:nvPr/>
        </p:nvSpPr>
        <p:spPr bwMode="auto">
          <a:xfrm>
            <a:off x="4859338" y="5300663"/>
            <a:ext cx="31686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/>
              <a:t>информация отражается в разделе «Заключение кадастрового инженера» </a:t>
            </a:r>
          </a:p>
          <a:p>
            <a:pPr algn="ctr"/>
            <a:r>
              <a:rPr lang="ru-RU" altLang="ru-RU" sz="1600"/>
              <a:t>п. 58 Требований № П/0082 </a:t>
            </a:r>
          </a:p>
          <a:p>
            <a:pPr algn="ctr"/>
            <a:r>
              <a:rPr lang="ru-RU" altLang="ru-RU" sz="1600"/>
              <a:t>от 15.03.2022</a:t>
            </a:r>
            <a:endParaRPr lang="ru-RU" sz="1600"/>
          </a:p>
        </p:txBody>
      </p:sp>
      <p:sp>
        <p:nvSpPr>
          <p:cNvPr id="52242" name="Line 64"/>
          <p:cNvSpPr>
            <a:spLocks noChangeShapeType="1"/>
          </p:cNvSpPr>
          <p:nvPr/>
        </p:nvSpPr>
        <p:spPr bwMode="auto">
          <a:xfrm>
            <a:off x="2339975" y="2565400"/>
            <a:ext cx="0" cy="287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243" name="Line 65"/>
          <p:cNvSpPr>
            <a:spLocks noChangeShapeType="1"/>
          </p:cNvSpPr>
          <p:nvPr/>
        </p:nvSpPr>
        <p:spPr bwMode="auto">
          <a:xfrm>
            <a:off x="6588125" y="2565400"/>
            <a:ext cx="0" cy="287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244" name="Line 66"/>
          <p:cNvSpPr>
            <a:spLocks noChangeShapeType="1"/>
          </p:cNvSpPr>
          <p:nvPr/>
        </p:nvSpPr>
        <p:spPr bwMode="auto">
          <a:xfrm>
            <a:off x="4284663" y="5948363"/>
            <a:ext cx="35877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245" name="Line 6"/>
          <p:cNvSpPr>
            <a:spLocks noChangeShapeType="1"/>
          </p:cNvSpPr>
          <p:nvPr/>
        </p:nvSpPr>
        <p:spPr bwMode="auto">
          <a:xfrm>
            <a:off x="0" y="508476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90" name="Graphic 289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113" y="5589588"/>
            <a:ext cx="519112" cy="5191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7"/>
          <p:cNvPicPr>
            <a:picLocks noChangeAspect="1"/>
          </p:cNvPicPr>
          <p:nvPr/>
        </p:nvPicPr>
        <p:blipFill>
          <a:blip r:embed="rId2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6387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539750" y="1628775"/>
            <a:ext cx="820896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95288" algn="just" eaLnBrk="0" hangingPunct="0">
              <a:buFont typeface="Arial" charset="0"/>
              <a:buNone/>
            </a:pPr>
            <a:endParaRPr lang="ru-RU" alt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95288" algn="just" eaLnBrk="0" hangingPunct="0">
              <a:buFont typeface="Arial" charset="0"/>
              <a:buNone/>
            </a:pP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Прямоугольник 1"/>
          <p:cNvSpPr>
            <a:spLocks noChangeArrowheads="1"/>
          </p:cNvSpPr>
          <p:nvPr/>
        </p:nvSpPr>
        <p:spPr bwMode="auto">
          <a:xfrm>
            <a:off x="2484438" y="188913"/>
            <a:ext cx="64230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ru-RU" altLang="ru-RU" b="1">
                <a:solidFill>
                  <a:srgbClr val="188FFB"/>
                </a:solidFill>
              </a:rPr>
              <a:t>Федеральный закон от 14.03.2022 № 58-ФЗ «О внесении изменений в отдельные законодательные акты Российской Федерации»</a:t>
            </a:r>
          </a:p>
        </p:txBody>
      </p:sp>
      <p:sp>
        <p:nvSpPr>
          <p:cNvPr id="16390" name="Прямоугольник 2"/>
          <p:cNvSpPr>
            <a:spLocks noChangeArrowheads="1"/>
          </p:cNvSpPr>
          <p:nvPr/>
        </p:nvSpPr>
        <p:spPr bwMode="auto">
          <a:xfrm>
            <a:off x="539750" y="1412875"/>
            <a:ext cx="806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ru-RU" altLang="ru-RU" b="1">
                <a:solidFill>
                  <a:srgbClr val="188FFB"/>
                </a:solidFill>
                <a:cs typeface="Times New Roman" pitchFamily="18" charset="0"/>
              </a:rPr>
              <a:t>Государственным регистратором при проведении правовой экспертизы в отношении созданного объекта не осуществляется проверка на предмет:</a:t>
            </a:r>
          </a:p>
        </p:txBody>
      </p:sp>
      <p:sp>
        <p:nvSpPr>
          <p:cNvPr id="16391" name="Прямоугольник 3"/>
          <p:cNvSpPr>
            <a:spLocks noChangeArrowheads="1"/>
          </p:cNvSpPr>
          <p:nvPr/>
        </p:nvSpPr>
        <p:spPr bwMode="auto">
          <a:xfrm>
            <a:off x="539750" y="2244725"/>
            <a:ext cx="7920038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ru-RU" altLang="ru-RU"/>
              <a:t>-</a:t>
            </a:r>
            <a:r>
              <a:rPr lang="ru-RU" altLang="ru-RU">
                <a:cs typeface="Times New Roman" pitchFamily="18" charset="0"/>
              </a:rPr>
              <a:t>обеспечения инженерной защиты таких объектов и (или) территорий (если ОКС в зоне затопления, подтопления) ;</a:t>
            </a:r>
          </a:p>
          <a:p>
            <a:pPr eaLnBrk="0" hangingPunct="0">
              <a:buFont typeface="Arial" charset="0"/>
              <a:buNone/>
            </a:pPr>
            <a:endParaRPr lang="ru-RU" altLang="ru-RU">
              <a:cs typeface="Times New Roman" pitchFamily="18" charset="0"/>
            </a:endParaRPr>
          </a:p>
          <a:p>
            <a:pPr eaLnBrk="0" hangingPunct="0">
              <a:buFont typeface="Arial" charset="0"/>
              <a:buNone/>
            </a:pPr>
            <a:r>
              <a:rPr lang="ru-RU" altLang="ru-RU">
                <a:cs typeface="Times New Roman" pitchFamily="18" charset="0"/>
              </a:rPr>
              <a:t>-оборудования ОКС сооружениями, обеспечивающими охрану водных объектов от загрязнения, засорения, заиления и истощения вод (в случае нахождения в водоохраной зоне); </a:t>
            </a:r>
          </a:p>
          <a:p>
            <a:pPr eaLnBrk="0" hangingPunct="0">
              <a:buFont typeface="Arial" charset="0"/>
              <a:buNone/>
            </a:pPr>
            <a:endParaRPr lang="ru-RU" altLang="ru-RU">
              <a:cs typeface="Times New Roman" pitchFamily="18" charset="0"/>
            </a:endParaRPr>
          </a:p>
          <a:p>
            <a:pPr eaLnBrk="0" hangingPunct="0">
              <a:buFont typeface="Arial" charset="0"/>
              <a:buNone/>
            </a:pPr>
            <a:r>
              <a:rPr lang="ru-RU" altLang="ru-RU">
                <a:cs typeface="Times New Roman" pitchFamily="18" charset="0"/>
              </a:rPr>
              <a:t>-наличия правоустанавливающих документов на земельный участок, на котором расположены здание или сооружение, введенные в эксплуатацию;</a:t>
            </a:r>
          </a:p>
          <a:p>
            <a:pPr eaLnBrk="0" hangingPunct="0">
              <a:buFont typeface="Arial" charset="0"/>
              <a:buNone/>
            </a:pPr>
            <a:endParaRPr lang="ru-RU" altLang="ru-RU">
              <a:cs typeface="Times New Roman" pitchFamily="18" charset="0"/>
            </a:endParaRPr>
          </a:p>
          <a:p>
            <a:pPr eaLnBrk="0" hangingPunct="0">
              <a:buFont typeface="Arial" charset="0"/>
              <a:buNone/>
            </a:pPr>
            <a:r>
              <a:rPr lang="ru-RU" altLang="ru-RU">
                <a:cs typeface="Times New Roman" pitchFamily="18" charset="0"/>
              </a:rPr>
              <a:t>-соответствия таких введенных в эксплуатацию здания или сооружения виду разрешенного использования данного земельного участка и установленным применительно к данному земельному участку ограничениям прав на землю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Background" descr="Background pattern&#10;&#10;Description automatically generated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250825" y="1557338"/>
            <a:ext cx="43211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2400" b="1">
                <a:solidFill>
                  <a:srgbClr val="188FFB"/>
                </a:solidFill>
              </a:rPr>
              <a:t>Об ошибках, допускаемых кадастровыми инженерами при подготовке межевых планов</a:t>
            </a:r>
          </a:p>
        </p:txBody>
      </p:sp>
      <p:sp>
        <p:nvSpPr>
          <p:cNvPr id="53251" name="Text Box 6"/>
          <p:cNvSpPr txBox="1">
            <a:spLocks noChangeArrowheads="1"/>
          </p:cNvSpPr>
          <p:nvPr/>
        </p:nvSpPr>
        <p:spPr bwMode="auto">
          <a:xfrm>
            <a:off x="250825" y="6308725"/>
            <a:ext cx="3816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ru-RU" altLang="ru-RU" sz="1600" b="1"/>
              <a:t>Красноярск, 2022</a:t>
            </a:r>
          </a:p>
        </p:txBody>
      </p:sp>
      <p:pic>
        <p:nvPicPr>
          <p:cNvPr id="53252" name="Picture 7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52095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81075"/>
            <a:ext cx="4356100" cy="4354513"/>
          </a:xfrm>
          <a:prstGeom prst="rect">
            <a:avLst/>
          </a:prstGeom>
          <a:effectLst>
            <a:outerShdw blurRad="101600" dir="8100000" sx="102000" sy="102000" algn="tr" rotWithShape="0">
              <a:schemeClr val="bg1">
                <a:alpha val="21000"/>
              </a:schemeClr>
            </a:outerShdw>
          </a:effectLst>
        </p:spPr>
      </p:pic>
      <p:pic>
        <p:nvPicPr>
          <p:cNvPr id="16393" name="Graphic 38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1916113"/>
            <a:ext cx="24257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53255" name="Text Box 4"/>
          <p:cNvSpPr txBox="1">
            <a:spLocks noChangeArrowheads="1"/>
          </p:cNvSpPr>
          <p:nvPr/>
        </p:nvSpPr>
        <p:spPr bwMode="auto">
          <a:xfrm>
            <a:off x="250825" y="4292600"/>
            <a:ext cx="3816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2000" b="1"/>
              <a:t>Оксана Александровна</a:t>
            </a:r>
          </a:p>
          <a:p>
            <a:pPr>
              <a:buFont typeface="Arial" charset="0"/>
              <a:buNone/>
            </a:pPr>
            <a:r>
              <a:rPr lang="ru-RU" altLang="ru-RU" sz="2000" b="1"/>
              <a:t>Пасечник</a:t>
            </a:r>
          </a:p>
        </p:txBody>
      </p:sp>
      <p:sp>
        <p:nvSpPr>
          <p:cNvPr id="53256" name="Text Box 5"/>
          <p:cNvSpPr txBox="1">
            <a:spLocks noChangeArrowheads="1"/>
          </p:cNvSpPr>
          <p:nvPr/>
        </p:nvSpPr>
        <p:spPr bwMode="auto">
          <a:xfrm>
            <a:off x="250825" y="4941888"/>
            <a:ext cx="424973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1400"/>
              <a:t>начальник отдела экстерриториальной регистрации, регистрации земельных участков, регистрации ограничений (обременений)</a:t>
            </a:r>
          </a:p>
          <a:p>
            <a:pPr>
              <a:buFont typeface="Arial" charset="0"/>
              <a:buNone/>
            </a:pPr>
            <a:r>
              <a:rPr lang="ru-RU" altLang="ru-RU" sz="1400"/>
              <a:t>Управления Росреестра по Красноярскому краю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>
          <a:xfrm>
            <a:off x="2700338" y="188913"/>
            <a:ext cx="6192837" cy="1143000"/>
          </a:xfrm>
        </p:spPr>
        <p:txBody>
          <a:bodyPr/>
          <a:lstStyle/>
          <a:p>
            <a:r>
              <a:rPr lang="ru-RU" sz="2000" b="1" smtClean="0">
                <a:solidFill>
                  <a:srgbClr val="188FFB"/>
                </a:solidFill>
                <a:latin typeface="Arial" charset="0"/>
              </a:rPr>
              <a:t>Постановка на государственный кадастровый учет земельных участков одновременно с государственной регистрацией прав на такие земельные участки</a:t>
            </a:r>
          </a:p>
        </p:txBody>
      </p:sp>
      <p:sp>
        <p:nvSpPr>
          <p:cNvPr id="54274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1800" smtClean="0">
                <a:latin typeface="Arial" charset="0"/>
              </a:rPr>
              <a:t>Образование земельных участков допускается при наличии в письменной форме согласия землепользователей, землевладельцев, арендаторов, залогодержателей исходных земельных участков</a:t>
            </a:r>
          </a:p>
          <a:p>
            <a:pPr marL="0" indent="0" algn="ctr">
              <a:buFont typeface="Arial" charset="0"/>
              <a:buNone/>
            </a:pPr>
            <a:r>
              <a:rPr lang="ru-RU" sz="1800" smtClean="0">
                <a:latin typeface="Arial" charset="0"/>
              </a:rPr>
              <a:t>(исключения в ч. 4 ст. 11.2 Земельного Кодекса РФ)</a:t>
            </a:r>
            <a:r>
              <a:rPr lang="ru-RU" sz="1600" smtClean="0">
                <a:latin typeface="Arial" charset="0"/>
              </a:rPr>
              <a:t> </a:t>
            </a:r>
          </a:p>
          <a:p>
            <a:pPr marL="0" indent="0">
              <a:buFont typeface="Arial" charset="0"/>
              <a:buNone/>
            </a:pPr>
            <a:endParaRPr lang="ru-RU" sz="1400" smtClean="0">
              <a:latin typeface="Arial" charset="0"/>
            </a:endParaRPr>
          </a:p>
        </p:txBody>
      </p:sp>
      <p:pic>
        <p:nvPicPr>
          <p:cNvPr id="5427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508500"/>
            <a:ext cx="28209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989138"/>
            <a:ext cx="2535238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Рисунок 17"/>
          <p:cNvPicPr>
            <a:picLocks noChangeAspect="1"/>
          </p:cNvPicPr>
          <p:nvPr/>
        </p:nvPicPr>
        <p:blipFill>
          <a:blip r:embed="rId4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Line 7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4279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>
          <a:xfrm>
            <a:off x="2555875" y="115888"/>
            <a:ext cx="6130925" cy="1143000"/>
          </a:xfrm>
        </p:spPr>
        <p:txBody>
          <a:bodyPr/>
          <a:lstStyle/>
          <a:p>
            <a:r>
              <a:rPr lang="ru-RU" sz="2400" b="1" smtClean="0">
                <a:solidFill>
                  <a:srgbClr val="188FFB"/>
                </a:solidFill>
                <a:latin typeface="Arial" charset="0"/>
              </a:rPr>
              <a:t>Образование земельных участков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788" y="1741488"/>
            <a:ext cx="3106737" cy="4525962"/>
          </a:xfrm>
          <a:ln>
            <a:solidFill>
              <a:srgbClr val="9BBB5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sz="1800" smtClean="0">
                <a:solidFill>
                  <a:srgbClr val="FFFFFF"/>
                </a:solidFill>
                <a:latin typeface="Arial" charset="0"/>
              </a:rPr>
              <a:t>Суммарная площадь образуемых земельных участков соответствует площади исходного земельного участка</a:t>
            </a:r>
            <a:endParaRPr lang="ru-RU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9236" y="3474799"/>
            <a:ext cx="2448272" cy="914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600 </a:t>
            </a:r>
            <a:r>
              <a:rPr lang="ru-RU" dirty="0" err="1"/>
              <a:t>кв.м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109663" y="4460875"/>
            <a:ext cx="142875" cy="647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516188" y="4460875"/>
            <a:ext cx="215900" cy="647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49300" y="5157788"/>
            <a:ext cx="1008063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200 </a:t>
            </a:r>
            <a:r>
              <a:rPr lang="ru-RU" dirty="0" err="1"/>
              <a:t>кв.м</a:t>
            </a:r>
            <a:r>
              <a:rPr lang="ru-RU" dirty="0"/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73250" y="5153025"/>
            <a:ext cx="1285875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400 </a:t>
            </a:r>
            <a:r>
              <a:rPr lang="ru-RU" dirty="0" err="1"/>
              <a:t>кв.м</a:t>
            </a:r>
            <a:endParaRPr lang="ru-RU" dirty="0"/>
          </a:p>
        </p:txBody>
      </p:sp>
      <p:pic>
        <p:nvPicPr>
          <p:cNvPr id="55306" name="Рисунок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700213"/>
            <a:ext cx="27432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4979988" y="4868863"/>
            <a:ext cx="3706812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  <a:latin typeface="Arial" charset="0"/>
              </a:rPr>
              <a:t>Образуемый земельный (ые) участок (ки) расположены в одной территориальной зоне</a:t>
            </a:r>
          </a:p>
        </p:txBody>
      </p:sp>
      <p:pic>
        <p:nvPicPr>
          <p:cNvPr id="55308" name="Рисунок 17"/>
          <p:cNvPicPr>
            <a:picLocks noChangeAspect="1"/>
          </p:cNvPicPr>
          <p:nvPr/>
        </p:nvPicPr>
        <p:blipFill>
          <a:blip r:embed="rId3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9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5310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3"/>
          <p:cNvSpPr>
            <a:spLocks noGrp="1"/>
          </p:cNvSpPr>
          <p:nvPr>
            <p:ph type="title"/>
          </p:nvPr>
        </p:nvSpPr>
        <p:spPr>
          <a:xfrm>
            <a:off x="2906713" y="198438"/>
            <a:ext cx="5986462" cy="1143000"/>
          </a:xfrm>
        </p:spPr>
        <p:txBody>
          <a:bodyPr/>
          <a:lstStyle/>
          <a:p>
            <a:r>
              <a:rPr lang="ru-RU" sz="2400" b="1" smtClean="0">
                <a:solidFill>
                  <a:srgbClr val="188FFB"/>
                </a:solidFill>
                <a:latin typeface="Arial" charset="0"/>
              </a:rPr>
              <a:t>Образование земельных участков</a:t>
            </a:r>
          </a:p>
        </p:txBody>
      </p:sp>
      <p:sp>
        <p:nvSpPr>
          <p:cNvPr id="56322" name="Текс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800" smtClean="0">
                <a:latin typeface="Arial" charset="0"/>
              </a:rPr>
              <a:t>Соответствие размеров образуемых земельных участков градостроительному регламенту территориальной зоны</a:t>
            </a:r>
          </a:p>
          <a:p>
            <a:r>
              <a:rPr lang="ru-RU" sz="1800" smtClean="0">
                <a:latin typeface="Arial" charset="0"/>
              </a:rPr>
              <a:t>Размерам, предусмотренным законодательством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Arial" charset="0"/>
              </a:rPr>
              <a:t> </a:t>
            </a:r>
            <a:r>
              <a:rPr lang="ru-RU" sz="1400" smtClean="0">
                <a:latin typeface="Arial" charset="0"/>
              </a:rPr>
              <a:t>(например,</a:t>
            </a:r>
            <a:r>
              <a:rPr lang="ru-RU" sz="1800" smtClean="0">
                <a:latin typeface="Arial" charset="0"/>
              </a:rPr>
              <a:t> </a:t>
            </a:r>
            <a:r>
              <a:rPr lang="ru-RU" sz="1400" smtClean="0">
                <a:latin typeface="Arial" charset="0"/>
              </a:rPr>
              <a:t>Закон Красноярского края от 04.12.2008 № 7-2542 «О регулировании земельных отношений в Красноярском крае)</a:t>
            </a:r>
          </a:p>
        </p:txBody>
      </p:sp>
      <p:sp>
        <p:nvSpPr>
          <p:cNvPr id="56323" name="Объект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600" b="1" smtClean="0">
                <a:latin typeface="Arial" charset="0"/>
              </a:rPr>
              <a:t>Сведения об обеспечении земельных участков доступом - проходом или проездом от земельных участков или земель общего пользования, земельных участков общего назначения на территории ведения гражданами садоводства или огородничества для собственных нужд, территории общего пользования (далее - доступ) посредством смежных земельных участков включаются в межевой план на основании соответствующих договоров либо соглашений. </a:t>
            </a:r>
            <a:r>
              <a:rPr lang="ru-RU" sz="1600" b="1" smtClean="0">
                <a:solidFill>
                  <a:srgbClr val="188FFB"/>
                </a:solidFill>
                <a:latin typeface="Arial" charset="0"/>
              </a:rPr>
              <a:t>Копии таких документов включаются в Приложение.</a:t>
            </a:r>
          </a:p>
        </p:txBody>
      </p:sp>
      <p:pic>
        <p:nvPicPr>
          <p:cNvPr id="56324" name="Рисунок 17"/>
          <p:cNvPicPr>
            <a:picLocks noChangeAspect="1"/>
          </p:cNvPicPr>
          <p:nvPr/>
        </p:nvPicPr>
        <p:blipFill>
          <a:blip r:embed="rId2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6326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>
          <a:xfrm>
            <a:off x="2339975" y="115888"/>
            <a:ext cx="6707188" cy="1143000"/>
          </a:xfrm>
        </p:spPr>
        <p:txBody>
          <a:bodyPr/>
          <a:lstStyle/>
          <a:p>
            <a:r>
              <a:rPr lang="ru-RU" sz="2400" b="1" smtClean="0">
                <a:solidFill>
                  <a:srgbClr val="188FFB"/>
                </a:solidFill>
                <a:latin typeface="Arial" charset="0"/>
              </a:rPr>
              <a:t>Образование земельных участков сельскохозяйственного назначения</a:t>
            </a:r>
          </a:p>
        </p:txBody>
      </p:sp>
      <p:sp>
        <p:nvSpPr>
          <p:cNvPr id="57346" name="Объект 2"/>
          <p:cNvSpPr>
            <a:spLocks noGrp="1"/>
          </p:cNvSpPr>
          <p:nvPr>
            <p:ph idx="1"/>
          </p:nvPr>
        </p:nvSpPr>
        <p:spPr>
          <a:xfrm>
            <a:off x="684213" y="4221163"/>
            <a:ext cx="7956550" cy="1871662"/>
          </a:xfrm>
        </p:spPr>
        <p:txBody>
          <a:bodyPr/>
          <a:lstStyle/>
          <a:p>
            <a:r>
              <a:rPr lang="ru-RU" sz="2000" smtClean="0">
                <a:latin typeface="Arial" charset="0"/>
              </a:rPr>
              <a:t>Образование земельных участков не на землях, переданных в долевую собственность (выдел не в контурах, земельных участков населенных пунктов, участков лесного фонда и т.д.);</a:t>
            </a:r>
          </a:p>
          <a:p>
            <a:r>
              <a:rPr lang="ru-RU" sz="2000" smtClean="0">
                <a:latin typeface="Arial" charset="0"/>
              </a:rPr>
              <a:t>При подготовке проекта межевания использование проекта перераспределения без учета изменений (старой редакции).</a:t>
            </a:r>
          </a:p>
          <a:p>
            <a:endParaRPr lang="ru-RU" sz="2000" smtClean="0">
              <a:latin typeface="Arial" charset="0"/>
            </a:endParaRPr>
          </a:p>
        </p:txBody>
      </p:sp>
      <p:pic>
        <p:nvPicPr>
          <p:cNvPr id="57347" name="Рисунок 1"/>
          <p:cNvPicPr>
            <a:picLocks noChangeAspect="1" noChangeArrowheads="1"/>
          </p:cNvPicPr>
          <p:nvPr/>
        </p:nvPicPr>
        <p:blipFill>
          <a:blip r:embed="rId2"/>
          <a:srcRect l="4218" t="21245" b="18498"/>
          <a:stretch>
            <a:fillRect/>
          </a:stretch>
        </p:blipFill>
        <p:spPr bwMode="auto">
          <a:xfrm rot="-326807">
            <a:off x="1692275" y="1773238"/>
            <a:ext cx="5797550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Рисунок 17"/>
          <p:cNvPicPr>
            <a:picLocks noChangeAspect="1"/>
          </p:cNvPicPr>
          <p:nvPr/>
        </p:nvPicPr>
        <p:blipFill>
          <a:blip r:embed="rId3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7350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>
          <a:xfrm>
            <a:off x="3419475" y="115888"/>
            <a:ext cx="5410200" cy="1143000"/>
          </a:xfrm>
        </p:spPr>
        <p:txBody>
          <a:bodyPr/>
          <a:lstStyle/>
          <a:p>
            <a:r>
              <a:rPr lang="ru-RU" sz="2200" b="1" smtClean="0">
                <a:solidFill>
                  <a:srgbClr val="188FFB"/>
                </a:solidFill>
                <a:latin typeface="Arial" charset="0"/>
              </a:rPr>
              <a:t>Образование земельного участка под блоками</a:t>
            </a:r>
          </a:p>
        </p:txBody>
      </p:sp>
      <p:sp>
        <p:nvSpPr>
          <p:cNvPr id="58370" name="Объект 2"/>
          <p:cNvSpPr>
            <a:spLocks noGrp="1"/>
          </p:cNvSpPr>
          <p:nvPr>
            <p:ph idx="1"/>
          </p:nvPr>
        </p:nvSpPr>
        <p:spPr>
          <a:xfrm>
            <a:off x="4140200" y="1700213"/>
            <a:ext cx="4700588" cy="302418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ru-RU" sz="2000" b="1" smtClean="0">
              <a:latin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ru-RU" sz="2000" b="1" smtClean="0">
                <a:latin typeface="Arial" charset="0"/>
              </a:rPr>
              <a:t>ФЕДЕРАЛЬНАЯ СЛУЖБА ГОСУДАРСТВЕННОЙ РЕГИСТРАЦИИ,</a:t>
            </a:r>
          </a:p>
          <a:p>
            <a:pPr marL="0" indent="0">
              <a:buFont typeface="Arial" charset="0"/>
              <a:buNone/>
            </a:pPr>
            <a:r>
              <a:rPr lang="ru-RU" sz="2000" b="1" smtClean="0">
                <a:latin typeface="Arial" charset="0"/>
              </a:rPr>
              <a:t>КАДАСТРА И КАРТОГРАФИИ</a:t>
            </a:r>
          </a:p>
          <a:p>
            <a:pPr marL="0" indent="0">
              <a:buFont typeface="Arial" charset="0"/>
              <a:buNone/>
            </a:pPr>
            <a:r>
              <a:rPr lang="ru-RU" sz="2000" b="1" smtClean="0">
                <a:latin typeface="Arial" charset="0"/>
              </a:rPr>
              <a:t> </a:t>
            </a:r>
          </a:p>
          <a:p>
            <a:pPr marL="0" indent="0">
              <a:buFont typeface="Arial" charset="0"/>
              <a:buNone/>
            </a:pPr>
            <a:r>
              <a:rPr lang="ru-RU" sz="2000" b="1" smtClean="0">
                <a:latin typeface="Arial" charset="0"/>
              </a:rPr>
              <a:t>ПИСЬМО</a:t>
            </a:r>
          </a:p>
          <a:p>
            <a:pPr marL="0" indent="0">
              <a:buFont typeface="Arial" charset="0"/>
              <a:buNone/>
            </a:pPr>
            <a:r>
              <a:rPr lang="ru-RU" sz="2000" b="1" smtClean="0">
                <a:latin typeface="Arial" charset="0"/>
              </a:rPr>
              <a:t>от 28 марта 2022 г. № 14-2287-ТГ/22</a:t>
            </a:r>
          </a:p>
          <a:p>
            <a:pPr marL="0" indent="0"/>
            <a:endParaRPr lang="ru-RU" smtClean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916113"/>
            <a:ext cx="3467100" cy="4391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Решение (соглашение) собственников о разделе земельного участка (образование земельного участка под каждым блоком)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Межевой план на образуемые земельные участки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ru-RU" dirty="0"/>
          </a:p>
          <a:p>
            <a:pPr>
              <a:defRPr/>
            </a:pPr>
            <a:r>
              <a:rPr lang="ru-RU" sz="1200" dirty="0"/>
              <a:t>Отсутствие в градостроительном регламенте территориальной зоны указания на соответствующий вид разрешенного использования, а также утвержденных предельных размеров земельного участка не является препятствием для раздела земельного участка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58372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4797425"/>
            <a:ext cx="15319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4797425"/>
            <a:ext cx="1439863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Рисунок 17"/>
          <p:cNvPicPr>
            <a:picLocks noChangeAspect="1"/>
          </p:cNvPicPr>
          <p:nvPr/>
        </p:nvPicPr>
        <p:blipFill>
          <a:blip r:embed="rId4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8376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Background" descr="Background pattern&#10;&#10;Description automatically generated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Рисунок 1" descr="U:\2022\пресс релизы\апрель\коды\вк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580548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Рисунок 2" descr="U:\2022\пресс релизы\апрель\коды\одноклассники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580548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6659563" y="5876925"/>
            <a:ext cx="20891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1200"/>
              <a:t>Управление Росреестра по Красноярскому краю </a:t>
            </a:r>
          </a:p>
          <a:p>
            <a:pPr>
              <a:buFont typeface="Arial" charset="0"/>
              <a:buNone/>
            </a:pPr>
            <a:r>
              <a:rPr lang="ru-RU" altLang="ru-RU" sz="1200"/>
              <a:t>в социальных сетях</a:t>
            </a:r>
          </a:p>
        </p:txBody>
      </p:sp>
      <p:sp>
        <p:nvSpPr>
          <p:cNvPr id="59397" name="Text Box 6"/>
          <p:cNvSpPr txBox="1">
            <a:spLocks noChangeArrowheads="1"/>
          </p:cNvSpPr>
          <p:nvPr/>
        </p:nvSpPr>
        <p:spPr bwMode="auto">
          <a:xfrm>
            <a:off x="5292725" y="2708275"/>
            <a:ext cx="31670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2400" b="1"/>
              <a:t>Спасибо </a:t>
            </a:r>
            <a:endParaRPr lang="en-US" altLang="ru-RU" sz="2400" b="1"/>
          </a:p>
          <a:p>
            <a:pPr>
              <a:buFont typeface="Arial" charset="0"/>
              <a:buNone/>
            </a:pPr>
            <a:r>
              <a:rPr lang="ru-RU" altLang="ru-RU" sz="2400" b="1"/>
              <a:t>за внимание!</a:t>
            </a:r>
          </a:p>
        </p:txBody>
      </p:sp>
      <p:sp>
        <p:nvSpPr>
          <p:cNvPr id="59398" name="Text Box 7"/>
          <p:cNvSpPr txBox="1">
            <a:spLocks noChangeArrowheads="1"/>
          </p:cNvSpPr>
          <p:nvPr/>
        </p:nvSpPr>
        <p:spPr bwMode="auto">
          <a:xfrm>
            <a:off x="5580063" y="4941888"/>
            <a:ext cx="26638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ru-RU"/>
              <a:t>www.rosreestr.gov.ru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ru-RU"/>
              <a:t>8 (391) 2-265-601</a:t>
            </a:r>
            <a:endParaRPr lang="ru-RU" altLang="ru-RU"/>
          </a:p>
        </p:txBody>
      </p:sp>
      <p:pic>
        <p:nvPicPr>
          <p:cNvPr id="59399" name="Рисунок 3" descr="U:\2022\пресс релизы\апрель\коды\телеграм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580548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0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9563" y="188913"/>
            <a:ext cx="223361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288" y="836613"/>
            <a:ext cx="4968875" cy="4967287"/>
          </a:xfrm>
          <a:prstGeom prst="rect">
            <a:avLst/>
          </a:prstGeom>
          <a:effectLst>
            <a:outerShdw blurRad="101600" dir="8100000" sx="102000" sy="102000" algn="tr" rotWithShape="0">
              <a:schemeClr val="bg1">
                <a:alpha val="21000"/>
              </a:schemeClr>
            </a:outerShdw>
          </a:effectLst>
        </p:spPr>
      </p:pic>
      <p:pic>
        <p:nvPicPr>
          <p:cNvPr id="59402" name="Picture 11" descr="белый паттерн _диджитал__монтажная область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2341563" y="620713"/>
            <a:ext cx="7704138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Background" descr="Background pattern&#10;&#10;Description automatically generated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Text Box 3"/>
          <p:cNvSpPr txBox="1">
            <a:spLocks noChangeArrowheads="1"/>
          </p:cNvSpPr>
          <p:nvPr/>
        </p:nvSpPr>
        <p:spPr bwMode="auto">
          <a:xfrm>
            <a:off x="250825" y="2133600"/>
            <a:ext cx="43211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4000" b="1">
                <a:solidFill>
                  <a:srgbClr val="188FFB"/>
                </a:solidFill>
              </a:rPr>
              <a:t>ОТКРЫТЫЙ</a:t>
            </a:r>
          </a:p>
          <a:p>
            <a:pPr>
              <a:buFont typeface="Arial" charset="0"/>
              <a:buNone/>
            </a:pPr>
            <a:r>
              <a:rPr lang="ru-RU" altLang="ru-RU" sz="4000" b="1">
                <a:solidFill>
                  <a:srgbClr val="188FFB"/>
                </a:solidFill>
              </a:rPr>
              <a:t>ДИАЛОГ</a:t>
            </a:r>
          </a:p>
        </p:txBody>
      </p:sp>
      <p:sp>
        <p:nvSpPr>
          <p:cNvPr id="60419" name="Text Box 6"/>
          <p:cNvSpPr txBox="1">
            <a:spLocks noChangeArrowheads="1"/>
          </p:cNvSpPr>
          <p:nvPr/>
        </p:nvSpPr>
        <p:spPr bwMode="auto">
          <a:xfrm>
            <a:off x="250825" y="6308725"/>
            <a:ext cx="3816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ru-RU" altLang="ru-RU" sz="1600" b="1"/>
              <a:t>Красноярск, 2022</a:t>
            </a:r>
          </a:p>
        </p:txBody>
      </p:sp>
      <p:pic>
        <p:nvPicPr>
          <p:cNvPr id="60420" name="Picture 7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52095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6" descr="гравиметрические волны белые_монтажная область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-1512888"/>
            <a:ext cx="15481300" cy="1095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7" descr="геометка rgb градиент трехцветный_монтажная область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333375"/>
            <a:ext cx="8642350" cy="620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" name="Graphic 295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563" y="1916113"/>
            <a:ext cx="2808287" cy="27066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00338" y="188913"/>
            <a:ext cx="6227762" cy="1143000"/>
          </a:xfrm>
        </p:spPr>
        <p:txBody>
          <a:bodyPr/>
          <a:lstStyle/>
          <a:p>
            <a:r>
              <a:rPr lang="ru-RU" altLang="ru-RU" sz="1800" b="1" smtClean="0">
                <a:solidFill>
                  <a:srgbClr val="188FFB"/>
                </a:solidFill>
                <a:latin typeface="Arial" charset="0"/>
              </a:rPr>
              <a:t>Федеральный закон от 30.12.2021 № 478-ФЗ                             «О внесении изменений в отдельные </a:t>
            </a:r>
            <a:br>
              <a:rPr lang="ru-RU" altLang="ru-RU" sz="1800" b="1" smtClean="0">
                <a:solidFill>
                  <a:srgbClr val="188FFB"/>
                </a:solidFill>
                <a:latin typeface="Arial" charset="0"/>
              </a:rPr>
            </a:br>
            <a:r>
              <a:rPr lang="ru-RU" altLang="ru-RU" sz="1800" b="1" smtClean="0">
                <a:solidFill>
                  <a:srgbClr val="188FFB"/>
                </a:solidFill>
                <a:latin typeface="Arial" charset="0"/>
              </a:rPr>
              <a:t>законодательные акты Российской Федерации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2000" b="1" u="sng" smtClean="0">
                <a:solidFill>
                  <a:srgbClr val="188FFB"/>
                </a:solidFill>
                <a:latin typeface="Arial" charset="0"/>
                <a:cs typeface="Times New Roman" pitchFamily="18" charset="0"/>
              </a:rPr>
              <a:t>Государственным регистратором при осуществлении кадастрового учета изменений земельного участка в связи с определением местоположения границ   земельного участка не осуществляется проверка: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endParaRPr lang="ru-RU" sz="1800" b="1" smtClean="0">
              <a:solidFill>
                <a:srgbClr val="188FFB"/>
              </a:solidFill>
              <a:latin typeface="Arial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Tx/>
              <a:buChar char="-"/>
            </a:pPr>
            <a:r>
              <a:rPr lang="ru-RU" sz="2000" smtClean="0">
                <a:latin typeface="Arial" charset="0"/>
                <a:cs typeface="Times New Roman" pitchFamily="18" charset="0"/>
              </a:rPr>
              <a:t>обоснованности местоположения уточненных границ земельного участка, существовавших на местности 15 и более лет;</a:t>
            </a:r>
          </a:p>
          <a:p>
            <a:pPr marL="0" indent="0" algn="just">
              <a:spcBef>
                <a:spcPct val="0"/>
              </a:spcBef>
              <a:buFontTx/>
              <a:buChar char="-"/>
            </a:pPr>
            <a:endParaRPr lang="ru-RU" sz="2000" smtClean="0">
              <a:latin typeface="Arial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Tx/>
              <a:buChar char="-"/>
            </a:pPr>
            <a:r>
              <a:rPr lang="ru-RU" sz="2000" smtClean="0">
                <a:latin typeface="Arial" charset="0"/>
                <a:cs typeface="Times New Roman" pitchFamily="18" charset="0"/>
              </a:rPr>
              <a:t>изменение площади уточненного земельного участка, если такое уточнение местоположения границ земельного участка не приводит к нарушению условий, указанных в пунктах 32 и 32.1 части 1 статьи 26 Закона № 218-ФЗ «О государственной регистрации недвижимости»</a:t>
            </a:r>
          </a:p>
        </p:txBody>
      </p:sp>
      <p:pic>
        <p:nvPicPr>
          <p:cNvPr id="17411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223361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7413" name="Рисунок 17"/>
          <p:cNvPicPr>
            <a:picLocks noChangeAspect="1"/>
          </p:cNvPicPr>
          <p:nvPr/>
        </p:nvPicPr>
        <p:blipFill>
          <a:blip r:embed="rId3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84438" y="274638"/>
            <a:ext cx="6335712" cy="1143000"/>
          </a:xfrm>
        </p:spPr>
        <p:txBody>
          <a:bodyPr/>
          <a:lstStyle/>
          <a:p>
            <a:r>
              <a:rPr lang="ru-RU" sz="1800" b="1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ru-RU" sz="1800" b="1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</a:br>
            <a:r>
              <a:rPr lang="ru-RU" sz="1800" b="1" smtClean="0">
                <a:solidFill>
                  <a:srgbClr val="188FFB"/>
                </a:solidFill>
                <a:latin typeface="Arial" charset="0"/>
                <a:cs typeface="Times New Roman" pitchFamily="18" charset="0"/>
              </a:rPr>
              <a:t>Федеральный закон от 30.12.2021 № 476-ФЗ</a:t>
            </a:r>
            <a:br>
              <a:rPr lang="ru-RU" sz="1800" b="1" smtClean="0">
                <a:solidFill>
                  <a:srgbClr val="188FFB"/>
                </a:solidFill>
                <a:latin typeface="Arial" charset="0"/>
                <a:cs typeface="Times New Roman" pitchFamily="18" charset="0"/>
              </a:rPr>
            </a:br>
            <a:r>
              <a:rPr lang="ru-RU" sz="1800" b="1" smtClean="0">
                <a:solidFill>
                  <a:srgbClr val="188FFB"/>
                </a:solidFill>
                <a:latin typeface="Arial" charset="0"/>
                <a:cs typeface="Times New Roman" pitchFamily="18" charset="0"/>
              </a:rPr>
              <a:t> "О внесении изменений в отдельные </a:t>
            </a:r>
            <a:br>
              <a:rPr lang="ru-RU" sz="1800" b="1" smtClean="0">
                <a:solidFill>
                  <a:srgbClr val="188FFB"/>
                </a:solidFill>
                <a:latin typeface="Arial" charset="0"/>
                <a:cs typeface="Times New Roman" pitchFamily="18" charset="0"/>
              </a:rPr>
            </a:br>
            <a:r>
              <a:rPr lang="ru-RU" sz="1800" b="1" smtClean="0">
                <a:solidFill>
                  <a:srgbClr val="188FFB"/>
                </a:solidFill>
                <a:latin typeface="Arial" charset="0"/>
                <a:cs typeface="Times New Roman" pitchFamily="18" charset="0"/>
              </a:rPr>
              <a:t>законодательные акты Российской Федерации»</a:t>
            </a:r>
            <a:r>
              <a:rPr lang="ru-RU" smtClean="0">
                <a:solidFill>
                  <a:srgbClr val="188FFB"/>
                </a:solidFill>
                <a:latin typeface="Arial" charset="0"/>
              </a:rPr>
              <a:t/>
            </a:r>
            <a:br>
              <a:rPr lang="ru-RU" smtClean="0">
                <a:solidFill>
                  <a:srgbClr val="188FFB"/>
                </a:solidFill>
                <a:latin typeface="Arial" charset="0"/>
              </a:rPr>
            </a:br>
            <a:endParaRPr lang="ru-RU" smtClean="0">
              <a:solidFill>
                <a:srgbClr val="188FFB"/>
              </a:solidFill>
              <a:latin typeface="Arial" charset="0"/>
            </a:endParaRPr>
          </a:p>
        </p:txBody>
      </p:sp>
      <p:sp>
        <p:nvSpPr>
          <p:cNvPr id="18434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just"/>
            <a:r>
              <a:rPr lang="ru-RU" sz="1400" smtClean="0">
                <a:latin typeface="Arial" charset="0"/>
              </a:rPr>
              <a:t>блок, указанный в пункте 2 части 2 статьи 49 Градостроительного кодекса </a:t>
            </a:r>
          </a:p>
          <a:p>
            <a:pPr algn="just">
              <a:buFont typeface="Arial" charset="0"/>
              <a:buNone/>
            </a:pPr>
            <a:r>
              <a:rPr lang="ru-RU" sz="1400" smtClean="0">
                <a:latin typeface="Arial" charset="0"/>
              </a:rPr>
              <a:t>Российской Федерации, соответствующий признакам, указанным в пункте 40 статьи 1 ГрК (дом блокированной застройки - жилой дом, блокированный с другим жилым домом (другими жилыми домами) в одном ряду общей боковой стеной (общими боковыми стенами) без проемов и имеющий отдельный выход на земельный участок), со дня вступления в силу Закона N 476-ФЗ признается домом блокированной застройки независимо от того, является ли данный блок зданием или помещением в здании (часть 1);</a:t>
            </a:r>
          </a:p>
          <a:p>
            <a:pPr algn="just">
              <a:buFont typeface="Arial" charset="0"/>
              <a:buNone/>
            </a:pPr>
            <a:endParaRPr lang="ru-RU" sz="1600" smtClean="0">
              <a:latin typeface="Arial" charset="0"/>
            </a:endParaRPr>
          </a:p>
          <a:p>
            <a:pPr algn="just">
              <a:buFont typeface="Arial" charset="0"/>
              <a:buNone/>
            </a:pPr>
            <a:r>
              <a:rPr lang="ru-RU" sz="1600" smtClean="0">
                <a:latin typeface="Arial" charset="0"/>
              </a:rPr>
              <a:t>-</a:t>
            </a:r>
            <a:r>
              <a:rPr lang="ru-RU" sz="1600" smtClean="0">
                <a:latin typeface="Arial" charset="0"/>
                <a:cs typeface="Times New Roman" pitchFamily="18" charset="0"/>
              </a:rPr>
              <a:t>в случае, если до дня вступления в силу Закона № 476-ФЗ в ЕГРН были внесены сведения о блоках (независимо от их наименования или вида разрешенного использования) в качестве жилых помещений в жилых домах блокированной жилой застройки, и зарегистрированы права на такие блоки, собственники указанных блоков вправе совместным решением уполномочить одного из собственников таких блоков на обращение от имени всех собственников блоков в орган регистрации прав с заявлением об учете изменений сведений ЕГРН в части приведения вида, назначения и вида разрешенного использования объекта недвижимости в соответствие с требованиями законодательных актов Российской Федерации, измененных Законом N 476-ФЗ. </a:t>
            </a:r>
            <a:endParaRPr lang="ru-RU" sz="1600" smtClean="0">
              <a:latin typeface="Arial" charset="0"/>
            </a:endParaRPr>
          </a:p>
        </p:txBody>
      </p:sp>
      <p:pic>
        <p:nvPicPr>
          <p:cNvPr id="18435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223361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17"/>
          <p:cNvPicPr>
            <a:picLocks noChangeAspect="1"/>
          </p:cNvPicPr>
          <p:nvPr/>
        </p:nvPicPr>
        <p:blipFill>
          <a:blip r:embed="rId3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2"/>
          <p:cNvSpPr>
            <a:spLocks noGrp="1"/>
          </p:cNvSpPr>
          <p:nvPr>
            <p:ph idx="4294967295"/>
          </p:nvPr>
        </p:nvSpPr>
        <p:spPr>
          <a:xfrm>
            <a:off x="457200" y="1379538"/>
            <a:ext cx="8229600" cy="4713287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altLang="ru-RU" sz="1800" b="1" u="sng" smtClean="0">
                <a:solidFill>
                  <a:srgbClr val="188FFB"/>
                </a:solidFill>
                <a:latin typeface="Times New Roman" pitchFamily="18" charset="0"/>
                <a:cs typeface="Times New Roman" pitchFamily="18" charset="0"/>
              </a:rPr>
              <a:t>с 29.06.2022 вступили в силу изменения, предусматривающие</a:t>
            </a:r>
            <a:r>
              <a:rPr lang="ru-RU" altLang="ru-RU" sz="18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algn="just">
              <a:buFont typeface="Arial" charset="0"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- исключение из числа способов представления в орган регистрации прав документов в форме документов на бумажном носителе </a:t>
            </a:r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их направление посредством почтового отправления</a:t>
            </a: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;  </a:t>
            </a:r>
          </a:p>
          <a:p>
            <a:pPr marL="0" indent="0" algn="just">
              <a:buFont typeface="Arial" charset="0"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-порядок действий МФЦ при получении заявления о государственном кадастровом учете и (или) государственной регистрации прав и прилагаемых к нему документов в форме документов на бумажном носителе (</a:t>
            </a:r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проект стоп бумага);</a:t>
            </a: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just">
              <a:buFont typeface="Arial" charset="0"/>
              <a:buNone/>
            </a:pPr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-установление случаев, </a:t>
            </a:r>
            <a:r>
              <a:rPr lang="ru-RU" altLang="ru-RU" sz="1800" b="1" u="sng" smtClean="0">
                <a:latin typeface="Times New Roman" pitchFamily="18" charset="0"/>
                <a:cs typeface="Times New Roman" pitchFamily="18" charset="0"/>
              </a:rPr>
              <a:t>при которых в приеме заявления</a:t>
            </a: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 о ГКУ и ГРП </a:t>
            </a:r>
            <a:r>
              <a:rPr lang="ru-RU" altLang="ru-RU" sz="1800" b="1" u="sng" smtClean="0">
                <a:latin typeface="Times New Roman" pitchFamily="18" charset="0"/>
                <a:cs typeface="Times New Roman" pitchFamily="18" charset="0"/>
              </a:rPr>
              <a:t>должно быть отказано</a:t>
            </a: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 непосредственно в момент их представления посредством личного обращения;</a:t>
            </a:r>
          </a:p>
          <a:p>
            <a:pPr marL="0" indent="0" algn="just">
              <a:buFont typeface="Arial" charset="0"/>
              <a:buNone/>
            </a:pPr>
            <a:r>
              <a:rPr lang="ru-RU" altLang="ru-RU" sz="1600" smtClean="0">
                <a:solidFill>
                  <a:srgbClr val="188FFB"/>
                </a:solidFill>
                <a:latin typeface="Arial" charset="0"/>
              </a:rPr>
              <a:t>!</a:t>
            </a:r>
            <a:r>
              <a:rPr lang="ru-RU" altLang="ru-RU" sz="1600" u="sng" smtClean="0">
                <a:solidFill>
                  <a:srgbClr val="188FFB"/>
                </a:solidFill>
                <a:latin typeface="Arial" charset="0"/>
              </a:rPr>
              <a:t>!! </a:t>
            </a:r>
            <a:r>
              <a:rPr lang="ru-RU" altLang="ru-RU" sz="1600" b="1" u="sng" smtClean="0">
                <a:solidFill>
                  <a:srgbClr val="188FFB"/>
                </a:solidFill>
                <a:latin typeface="Arial" charset="0"/>
              </a:rPr>
              <a:t>удостоверение</a:t>
            </a:r>
            <a:r>
              <a:rPr lang="ru-RU" altLang="ru-RU" sz="1600" smtClean="0">
                <a:solidFill>
                  <a:srgbClr val="188FFB"/>
                </a:solidFill>
                <a:latin typeface="Arial" charset="0"/>
              </a:rPr>
              <a:t> государственного кадастрового </a:t>
            </a:r>
            <a:r>
              <a:rPr lang="ru-RU" altLang="ru-RU" sz="1600" u="sng" smtClean="0">
                <a:solidFill>
                  <a:srgbClr val="188FFB"/>
                </a:solidFill>
                <a:latin typeface="Arial" charset="0"/>
              </a:rPr>
              <a:t>учета</a:t>
            </a:r>
            <a:r>
              <a:rPr lang="ru-RU" altLang="ru-RU" sz="1600" smtClean="0">
                <a:solidFill>
                  <a:srgbClr val="188FFB"/>
                </a:solidFill>
                <a:latin typeface="Arial" charset="0"/>
              </a:rPr>
              <a:t>, государственной регистрации </a:t>
            </a:r>
            <a:r>
              <a:rPr lang="ru-RU" altLang="ru-RU" sz="1600" u="sng" smtClean="0">
                <a:solidFill>
                  <a:srgbClr val="188FFB"/>
                </a:solidFill>
                <a:latin typeface="Arial" charset="0"/>
              </a:rPr>
              <a:t>сделки</a:t>
            </a:r>
            <a:r>
              <a:rPr lang="ru-RU" altLang="ru-RU" sz="1600" smtClean="0">
                <a:solidFill>
                  <a:srgbClr val="188FFB"/>
                </a:solidFill>
                <a:latin typeface="Arial" charset="0"/>
              </a:rPr>
              <a:t>, возникновения, изменения или перехода вещных прав, возникновения ограничения </a:t>
            </a:r>
            <a:r>
              <a:rPr lang="ru-RU" altLang="ru-RU" sz="1600" u="sng" smtClean="0">
                <a:solidFill>
                  <a:srgbClr val="188FFB"/>
                </a:solidFill>
                <a:latin typeface="Arial" charset="0"/>
              </a:rPr>
              <a:t>права</a:t>
            </a:r>
            <a:r>
              <a:rPr lang="ru-RU" altLang="ru-RU" sz="1600" smtClean="0">
                <a:solidFill>
                  <a:srgbClr val="188FFB"/>
                </a:solidFill>
                <a:latin typeface="Arial" charset="0"/>
              </a:rPr>
              <a:t>, </a:t>
            </a:r>
            <a:r>
              <a:rPr lang="ru-RU" altLang="ru-RU" sz="1600" u="sng" smtClean="0">
                <a:solidFill>
                  <a:srgbClr val="188FFB"/>
                </a:solidFill>
                <a:latin typeface="Arial" charset="0"/>
              </a:rPr>
              <a:t>обременения</a:t>
            </a:r>
            <a:r>
              <a:rPr lang="ru-RU" altLang="ru-RU" sz="1600" smtClean="0">
                <a:solidFill>
                  <a:srgbClr val="188FFB"/>
                </a:solidFill>
                <a:latin typeface="Arial" charset="0"/>
              </a:rPr>
              <a:t> объекта недвижимости, </a:t>
            </a:r>
            <a:r>
              <a:rPr lang="ru-RU" altLang="ru-RU" sz="1600" u="sng" smtClean="0">
                <a:solidFill>
                  <a:srgbClr val="188FFB"/>
                </a:solidFill>
                <a:latin typeface="Arial" charset="0"/>
              </a:rPr>
              <a:t>в том числе ипотеки, изменения ограничения права, обременения объекта недвижимости на основании договора или иной сделки, включая изменение или дополнение регистрационной записи об ипотеке на основании договора или иной сделки</a:t>
            </a:r>
            <a:r>
              <a:rPr lang="ru-RU" altLang="ru-RU" sz="1600" smtClean="0">
                <a:solidFill>
                  <a:srgbClr val="188FFB"/>
                </a:solidFill>
                <a:latin typeface="Arial" charset="0"/>
              </a:rPr>
              <a:t>, </a:t>
            </a:r>
            <a:r>
              <a:rPr lang="ru-RU" altLang="ru-RU" sz="1600" b="1" smtClean="0">
                <a:solidFill>
                  <a:srgbClr val="188FFB"/>
                </a:solidFill>
                <a:latin typeface="Arial" charset="0"/>
              </a:rPr>
              <a:t>выпиской из ЕГРН </a:t>
            </a:r>
          </a:p>
        </p:txBody>
      </p:sp>
      <p:pic>
        <p:nvPicPr>
          <p:cNvPr id="19458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00038"/>
            <a:ext cx="223361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0" name="Рисунок 17"/>
          <p:cNvPicPr>
            <a:picLocks noChangeAspect="1"/>
          </p:cNvPicPr>
          <p:nvPr/>
        </p:nvPicPr>
        <p:blipFill>
          <a:blip r:embed="rId3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2771775" y="188913"/>
            <a:ext cx="58324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900" b="1">
                <a:solidFill>
                  <a:srgbClr val="188FFB"/>
                </a:solidFill>
              </a:rPr>
              <a:t>Федеральный закон от 30.12.2021 № 449-ФЗ «О внесении изменений в отдельные  законодательные акты РФ" </a:t>
            </a:r>
            <a:br>
              <a:rPr lang="ru-RU" sz="1900" b="1">
                <a:solidFill>
                  <a:srgbClr val="188FFB"/>
                </a:solidFill>
              </a:rPr>
            </a:br>
            <a:r>
              <a:rPr lang="ru-RU" sz="1900" b="1">
                <a:solidFill>
                  <a:srgbClr val="188FFB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7"/>
          <p:cNvPicPr>
            <a:picLocks noChangeAspect="1"/>
          </p:cNvPicPr>
          <p:nvPr/>
        </p:nvPicPr>
        <p:blipFill>
          <a:blip r:embed="rId2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468313" y="1563688"/>
            <a:ext cx="843915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ru-RU" altLang="ru-RU"/>
              <a:t>Приказ Росреестра от 31.03.2022 № П/0115 «О внесении изменений в приказ Росреестра от 4 сентября 2020 г. № П/0329 «Об утверждении форм выписок из ЕГРН, состава содержащихся в них сведений и порядка их заполнения, требований к формату документов, содержащих сведения ЕГРН и предоставляемых в электронном виде, а также об установлении иных видов предоставления сведений, содержащихся в ЕГРН» (</a:t>
            </a:r>
            <a:r>
              <a:rPr lang="ru-RU" altLang="ru-RU">
                <a:cs typeface="Times New Roman" pitchFamily="18" charset="0"/>
              </a:rPr>
              <a:t>документ вступил в силу 29.06.2022).</a:t>
            </a:r>
          </a:p>
        </p:txBody>
      </p:sp>
      <p:pic>
        <p:nvPicPr>
          <p:cNvPr id="20484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Прямоугольник 1"/>
          <p:cNvSpPr>
            <a:spLocks noChangeArrowheads="1"/>
          </p:cNvSpPr>
          <p:nvPr/>
        </p:nvSpPr>
        <p:spPr bwMode="auto">
          <a:xfrm>
            <a:off x="539750" y="3860800"/>
            <a:ext cx="828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 eaLnBrk="0" hangingPunct="0">
              <a:lnSpc>
                <a:spcPct val="115000"/>
              </a:lnSpc>
              <a:buFont typeface="Arial" charset="0"/>
              <a:buNone/>
            </a:pPr>
            <a:r>
              <a:rPr lang="ru-RU" altLang="ru-RU" b="1">
                <a:solidFill>
                  <a:srgbClr val="188FFB"/>
                </a:solidFill>
                <a:cs typeface="Times New Roman" pitchFamily="18" charset="0"/>
              </a:rPr>
              <a:t>актуализированы формы выписок из ЕГРН и порядок их заполнения.</a:t>
            </a:r>
          </a:p>
          <a:p>
            <a:pPr indent="449263" algn="just" eaLnBrk="0" hangingPunct="0">
              <a:lnSpc>
                <a:spcPct val="115000"/>
              </a:lnSpc>
              <a:buFont typeface="Arial" charset="0"/>
              <a:buNone/>
            </a:pPr>
            <a:endParaRPr lang="ru-RU" altLang="ru-RU" sz="1400" b="1">
              <a:solidFill>
                <a:srgbClr val="188FFB"/>
              </a:solidFill>
              <a:cs typeface="Times New Roman" pitchFamily="18" charset="0"/>
            </a:endParaRPr>
          </a:p>
          <a:p>
            <a:pPr indent="449263" eaLnBrk="0" hangingPunct="0">
              <a:lnSpc>
                <a:spcPct val="115000"/>
              </a:lnSpc>
              <a:buFont typeface="Arial" charset="0"/>
              <a:buNone/>
            </a:pPr>
            <a:r>
              <a:rPr lang="ru-RU" altLang="ru-RU" b="1">
                <a:cs typeface="Times New Roman" pitchFamily="18" charset="0"/>
              </a:rPr>
              <a:t>Поправки внесены с целью реализации Федерального закона от 30.12.2021 № 449-ФЗ «О внесении изменений в отдельные законодательные акты Российской Федерации».</a:t>
            </a:r>
            <a:endParaRPr lang="ru-RU" altLang="ru-RU" sz="1400" b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7"/>
          <p:cNvPicPr>
            <a:picLocks noChangeAspect="1"/>
          </p:cNvPicPr>
          <p:nvPr/>
        </p:nvPicPr>
        <p:blipFill>
          <a:blip r:embed="rId2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07" name="Text Box 8"/>
          <p:cNvSpPr txBox="1">
            <a:spLocks noChangeArrowheads="1"/>
          </p:cNvSpPr>
          <p:nvPr/>
        </p:nvSpPr>
        <p:spPr bwMode="auto">
          <a:xfrm>
            <a:off x="2627313" y="188913"/>
            <a:ext cx="6280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b="1">
                <a:solidFill>
                  <a:srgbClr val="188FFB"/>
                </a:solidFill>
                <a:cs typeface="Times New Roman" pitchFamily="18" charset="0"/>
              </a:rPr>
              <a:t>Федеральный закон от 28.06.2022 № 185-ФЗ «О внесении изменений в отдельные законодательные акты Российской Федерации» </a:t>
            </a:r>
            <a:r>
              <a:rPr lang="ru-RU" altLang="ru-RU">
                <a:solidFill>
                  <a:srgbClr val="188FFB"/>
                </a:solidFill>
                <a:cs typeface="Times New Roman" pitchFamily="18" charset="0"/>
              </a:rPr>
              <a:t>(вступил в силу с 28.06.2022)</a:t>
            </a:r>
          </a:p>
        </p:txBody>
      </p:sp>
      <p:pic>
        <p:nvPicPr>
          <p:cNvPr id="21508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Прямоугольник 1"/>
          <p:cNvSpPr>
            <a:spLocks noChangeArrowheads="1"/>
          </p:cNvSpPr>
          <p:nvPr/>
        </p:nvSpPr>
        <p:spPr bwMode="auto">
          <a:xfrm>
            <a:off x="395288" y="1412875"/>
            <a:ext cx="8512175" cy="513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 eaLnBrk="0" hangingPunct="0">
              <a:lnSpc>
                <a:spcPct val="115000"/>
              </a:lnSpc>
            </a:pPr>
            <a:r>
              <a:rPr lang="ru-RU" b="1">
                <a:solidFill>
                  <a:srgbClr val="188FFB"/>
                </a:solidFill>
                <a:latin typeface="Times New Roman" pitchFamily="18" charset="0"/>
                <a:cs typeface="Times New Roman" pitchFamily="18" charset="0"/>
              </a:rPr>
              <a:t>Оптимизирована процедура государственной регистрации права при наличии в ЕГРН записи о невозможности государственной регистрации без личного участия правообладателя</a:t>
            </a:r>
            <a:r>
              <a:rPr lang="ru-RU">
                <a:solidFill>
                  <a:srgbClr val="188FFB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449263" algn="just" eaLnBrk="0" hangingPunct="0">
              <a:lnSpc>
                <a:spcPct val="115000"/>
              </a:lnSpc>
            </a:pPr>
            <a:endParaRPr lang="ru-RU">
              <a:solidFill>
                <a:srgbClr val="188FFB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>
              <a:lnSpc>
                <a:spcPct val="115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-при наличии в ЕГРН записи о невозможности осуществления регистрации без личного участия правообладателя </a:t>
            </a:r>
            <a:r>
              <a:rPr lang="ru-RU" b="1" u="sng">
                <a:latin typeface="Times New Roman" pitchFamily="18" charset="0"/>
                <a:cs typeface="Times New Roman" pitchFamily="18" charset="0"/>
              </a:rPr>
              <a:t>осуществление государственной регистрации прав по нотариально удостоверенной сделке возможно только при условии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если гражданин лично присутствует при заключении сделки у нотариуса.</a:t>
            </a:r>
          </a:p>
          <a:p>
            <a:pPr indent="449263" algn="just" eaLnBrk="0" hangingPunct="0">
              <a:lnSpc>
                <a:spcPct val="115000"/>
              </a:lnSpc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>
              <a:buFontTx/>
              <a:buChar char="-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заявление о включении в ЕГРН отметки о невозможности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регистрации теперь </a:t>
            </a:r>
            <a:r>
              <a:rPr lang="ru-RU" u="sng">
                <a:latin typeface="Times New Roman" pitchFamily="18" charset="0"/>
                <a:cs typeface="Times New Roman" pitchFamily="18" charset="0"/>
              </a:rPr>
              <a:t>может подать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u="sng">
                <a:latin typeface="Times New Roman" pitchFamily="18" charset="0"/>
                <a:cs typeface="Times New Roman" pitchFamily="18" charset="0"/>
              </a:rPr>
              <a:t>представитель правообладателя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по нотариально удостоверенной доверенности.</a:t>
            </a:r>
          </a:p>
          <a:p>
            <a:pPr indent="449263" algn="just" eaLnBrk="0" hangingPunct="0">
              <a:buFontTx/>
              <a:buChar char="-"/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u="sng">
                <a:latin typeface="Times New Roman" pitchFamily="18" charset="0"/>
                <a:cs typeface="Times New Roman" pitchFamily="18" charset="0"/>
              </a:rPr>
              <a:t>участник долевого строительства может внести в ЕГРН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лично или через представителя </a:t>
            </a:r>
            <a:r>
              <a:rPr lang="ru-RU" b="1" u="sng">
                <a:latin typeface="Times New Roman" pitchFamily="18" charset="0"/>
                <a:cs typeface="Times New Roman" pitchFamily="18" charset="0"/>
              </a:rPr>
              <a:t>запись о возможности регистрации уступки на основании электронных документов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49263" algn="just" eaLnBrk="0" hangingPunct="0">
              <a:lnSpc>
                <a:spcPct val="115000"/>
              </a:lnSpc>
            </a:pP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959</TotalTime>
  <Words>3371</Words>
  <Application>Microsoft Office PowerPoint</Application>
  <PresentationFormat>Экран (4:3)</PresentationFormat>
  <Paragraphs>294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3" baseType="lpstr">
      <vt:lpstr>Arial</vt:lpstr>
      <vt:lpstr>Calibri</vt:lpstr>
      <vt:lpstr>Times New Roman</vt:lpstr>
      <vt:lpstr>Wingdings</vt:lpstr>
      <vt:lpstr>Inter</vt:lpstr>
      <vt:lpstr>Тема Office</vt:lpstr>
      <vt:lpstr>Слайд 1</vt:lpstr>
      <vt:lpstr>Слайд 2</vt:lpstr>
      <vt:lpstr>Слайд 3</vt:lpstr>
      <vt:lpstr>Слайд 4</vt:lpstr>
      <vt:lpstr>Федеральный закон от 30.12.2021 № 478-ФЗ                             «О внесении изменений в отдельные  законодательные акты Российской Федерации</vt:lpstr>
      <vt:lpstr> Федеральный закон от 30.12.2021 № 476-ФЗ  "О внесении изменений в отдельные  законодательные акты Российской Федерации» </vt:lpstr>
      <vt:lpstr>Слайд 7</vt:lpstr>
      <vt:lpstr>Слайд 8</vt:lpstr>
      <vt:lpstr>Слайд 9</vt:lpstr>
      <vt:lpstr>Слайд 10</vt:lpstr>
      <vt:lpstr>Слайд 11</vt:lpstr>
      <vt:lpstr>Новое в технических  планах                  </vt:lpstr>
      <vt:lpstr>Новое в межевых  планах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Постановка на государственный кадастровый учет земельных участков одновременно с государственной регистрацией прав на такие земельные участки</vt:lpstr>
      <vt:lpstr>Образование земельных участков</vt:lpstr>
      <vt:lpstr>Образование земельных участков</vt:lpstr>
      <vt:lpstr>Образование земельных участков сельскохозяйственного назначения</vt:lpstr>
      <vt:lpstr>Образование земельного участка под блоками</vt:lpstr>
      <vt:lpstr>Слайд 46</vt:lpstr>
      <vt:lpstr>Слайд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роза</dc:creator>
  <cp:lastModifiedBy>GrishenkoA</cp:lastModifiedBy>
  <cp:revision>70</cp:revision>
  <cp:lastPrinted>2022-07-05T10:41:39Z</cp:lastPrinted>
  <dcterms:created xsi:type="dcterms:W3CDTF">2022-06-28T13:25:39Z</dcterms:created>
  <dcterms:modified xsi:type="dcterms:W3CDTF">2022-07-25T07:10:43Z</dcterms:modified>
</cp:coreProperties>
</file>